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12221" r:id="rId2"/>
    <p:sldId id="12238" r:id="rId3"/>
    <p:sldId id="327" r:id="rId4"/>
    <p:sldId id="12223" r:id="rId5"/>
    <p:sldId id="12332" r:id="rId6"/>
    <p:sldId id="12333" r:id="rId7"/>
    <p:sldId id="282" r:id="rId8"/>
  </p:sldIdLst>
  <p:sldSz cx="12192000" cy="6858000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86" autoAdjust="0"/>
    <p:restoredTop sz="94660"/>
  </p:normalViewPr>
  <p:slideViewPr>
    <p:cSldViewPr snapToGrid="0">
      <p:cViewPr varScale="1">
        <p:scale>
          <a:sx n="61" d="100"/>
          <a:sy n="61" d="100"/>
        </p:scale>
        <p:origin x="95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ID" dirty="0">
                <a:solidFill>
                  <a:schemeClr val="tx1"/>
                </a:solidFill>
              </a:rPr>
              <a:t>REALISASI</a:t>
            </a:r>
            <a:r>
              <a:rPr lang="en-ID" baseline="0" dirty="0">
                <a:solidFill>
                  <a:schemeClr val="tx1"/>
                </a:solidFill>
              </a:rPr>
              <a:t> FISIK</a:t>
            </a:r>
            <a:endParaRPr lang="en-ID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Target</c:v>
                </c:pt>
              </c:strCache>
            </c:strRef>
          </c:tx>
          <c:spPr>
            <a:solidFill>
              <a:srgbClr val="1ED4DE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Realisasi Fisik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  <c:pt idx="0">
                  <c:v>0.76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47-4F4C-ADE4-215CE25AA4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Realisasi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Realisasi Fisik</c:v>
                </c:pt>
              </c:strCache>
            </c:strRef>
          </c:cat>
          <c:val>
            <c:numRef>
              <c:f>Sheet1!$C$2</c:f>
              <c:numCache>
                <c:formatCode>0.00%</c:formatCode>
                <c:ptCount val="1"/>
                <c:pt idx="0">
                  <c:v>0.66700000000000004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47-4F4C-ADE4-215CE25AA4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1759744"/>
        <c:axId val="194751872"/>
      </c:barChart>
      <c:catAx>
        <c:axId val="121759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4751872"/>
        <c:crosses val="autoZero"/>
        <c:auto val="1"/>
        <c:lblAlgn val="ctr"/>
        <c:lblOffset val="100"/>
        <c:noMultiLvlLbl val="0"/>
      </c:catAx>
      <c:valAx>
        <c:axId val="194751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1759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D" dirty="0">
                <a:solidFill>
                  <a:schemeClr val="tx1"/>
                </a:solidFill>
              </a:rPr>
              <a:t>REALISASI</a:t>
            </a:r>
            <a:r>
              <a:rPr lang="en-ID" baseline="0" dirty="0">
                <a:solidFill>
                  <a:schemeClr val="tx1"/>
                </a:solidFill>
              </a:rPr>
              <a:t> KEUANGAN</a:t>
            </a:r>
            <a:endParaRPr lang="en-ID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Target</c:v>
                </c:pt>
              </c:strCache>
            </c:strRef>
          </c:tx>
          <c:spPr>
            <a:solidFill>
              <a:srgbClr val="1ED4DE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Realisasi Keuangan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  <c:pt idx="0">
                  <c:v>0.67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AD-4C93-B31E-01BA8C569D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Realisasi</c:v>
                </c:pt>
              </c:strCache>
            </c:strRef>
          </c:tx>
          <c:spPr>
            <a:solidFill>
              <a:srgbClr val="00DA1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0EAD-4C93-B31E-01BA8C569D9F}"/>
              </c:ext>
            </c:extLst>
          </c:dPt>
          <c:cat>
            <c:strRef>
              <c:f>Sheet1!$A$2</c:f>
              <c:strCache>
                <c:ptCount val="1"/>
                <c:pt idx="0">
                  <c:v>Realisasi Keuangan</c:v>
                </c:pt>
              </c:strCache>
            </c:strRef>
          </c:cat>
          <c:val>
            <c:numRef>
              <c:f>Sheet1!$C$2</c:f>
              <c:numCache>
                <c:formatCode>0.00%</c:formatCode>
                <c:ptCount val="1"/>
                <c:pt idx="0">
                  <c:v>0.63480000000000003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EAD-4C93-B31E-01BA8C569D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1588736"/>
        <c:axId val="194753600"/>
      </c:barChart>
      <c:catAx>
        <c:axId val="121588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4753600"/>
        <c:crosses val="autoZero"/>
        <c:auto val="1"/>
        <c:lblAlgn val="ctr"/>
        <c:lblOffset val="100"/>
        <c:noMultiLvlLbl val="0"/>
      </c:catAx>
      <c:valAx>
        <c:axId val="194753600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1588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4870" cy="502755"/>
          </a:xfrm>
          <a:prstGeom prst="rect">
            <a:avLst/>
          </a:prstGeom>
        </p:spPr>
        <p:txBody>
          <a:bodyPr vert="horz" lIns="96610" tIns="48305" rIns="96610" bIns="48305" rtlCol="0"/>
          <a:lstStyle>
            <a:lvl1pPr algn="l">
              <a:defRPr sz="13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9" y="0"/>
            <a:ext cx="2984870" cy="502755"/>
          </a:xfrm>
          <a:prstGeom prst="rect">
            <a:avLst/>
          </a:prstGeom>
        </p:spPr>
        <p:txBody>
          <a:bodyPr vert="horz" lIns="96610" tIns="48305" rIns="96610" bIns="48305" rtlCol="0"/>
          <a:lstStyle>
            <a:lvl1pPr algn="r">
              <a:defRPr sz="1300"/>
            </a:lvl1pPr>
          </a:lstStyle>
          <a:p>
            <a:fld id="{EBE4F1B2-A95C-44CA-A435-0AEFAAA8A2B9}" type="datetimeFigureOut">
              <a:rPr lang="en-ID" smtClean="0"/>
              <a:t>11/09/2026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1863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0" tIns="48305" rIns="96610" bIns="48305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2270"/>
            <a:ext cx="5510530" cy="3945493"/>
          </a:xfrm>
          <a:prstGeom prst="rect">
            <a:avLst/>
          </a:prstGeom>
        </p:spPr>
        <p:txBody>
          <a:bodyPr vert="horz" lIns="96610" tIns="48305" rIns="96610" bIns="4830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517547"/>
            <a:ext cx="2984870" cy="502754"/>
          </a:xfrm>
          <a:prstGeom prst="rect">
            <a:avLst/>
          </a:prstGeom>
        </p:spPr>
        <p:txBody>
          <a:bodyPr vert="horz" lIns="96610" tIns="48305" rIns="96610" bIns="48305" rtlCol="0" anchor="b"/>
          <a:lstStyle>
            <a:lvl1pPr algn="l">
              <a:defRPr sz="13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9" y="9517547"/>
            <a:ext cx="2984870" cy="502754"/>
          </a:xfrm>
          <a:prstGeom prst="rect">
            <a:avLst/>
          </a:prstGeom>
        </p:spPr>
        <p:txBody>
          <a:bodyPr vert="horz" lIns="96610" tIns="48305" rIns="96610" bIns="48305" rtlCol="0" anchor="b"/>
          <a:lstStyle>
            <a:lvl1pPr algn="r">
              <a:defRPr sz="1300"/>
            </a:lvl1pPr>
          </a:lstStyle>
          <a:p>
            <a:fld id="{0466849B-55DB-4513-BC20-5C9296B7FC6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17866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ver presenta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668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54BD7-3F4F-4908-B82C-06AC757499CA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F2DED-F4CC-450E-B967-79E9F491C0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942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768075" cy="6858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lIns="121917" tIns="60958" rIns="121917" bIns="60958" anchor="ctr"/>
          <a:lstStyle>
            <a:lvl1pPr marL="0" indent="0" algn="ctr">
              <a:buNone/>
              <a:defRPr sz="160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646" indent="0">
              <a:buNone/>
              <a:defRPr sz="3700"/>
            </a:lvl2pPr>
            <a:lvl3pPr marL="1219292" indent="0">
              <a:buNone/>
              <a:defRPr sz="3200"/>
            </a:lvl3pPr>
            <a:lvl4pPr marL="1828937" indent="0">
              <a:buNone/>
              <a:defRPr sz="2700"/>
            </a:lvl4pPr>
            <a:lvl5pPr marL="2438582" indent="0">
              <a:buNone/>
              <a:defRPr sz="2700"/>
            </a:lvl5pPr>
            <a:lvl6pPr marL="3048228" indent="0">
              <a:buNone/>
              <a:defRPr sz="2700"/>
            </a:lvl6pPr>
            <a:lvl7pPr marL="3657874" indent="0">
              <a:buNone/>
              <a:defRPr sz="2700"/>
            </a:lvl7pPr>
            <a:lvl8pPr marL="4267519" indent="0">
              <a:buNone/>
              <a:defRPr sz="2700"/>
            </a:lvl8pPr>
            <a:lvl9pPr marL="4877165" indent="0">
              <a:buNone/>
              <a:defRPr sz="27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33990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5343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955588AD-4453-EDE1-DA8F-1BB7EA3DD77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82134" flipH="1">
            <a:off x="10428139" y="-564722"/>
            <a:ext cx="2567987" cy="2784463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ABF4677-835A-3070-02C3-C5A834EAA0BB}"/>
              </a:ext>
            </a:extLst>
          </p:cNvPr>
          <p:cNvGrpSpPr/>
          <p:nvPr userDrawn="1"/>
        </p:nvGrpSpPr>
        <p:grpSpPr>
          <a:xfrm>
            <a:off x="-1660698" y="-11906"/>
            <a:ext cx="13852698" cy="8600299"/>
            <a:chOff x="-1637119" y="-1"/>
            <a:chExt cx="13852698" cy="8600299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15C2C1E-BB8A-1F6F-6D66-C1D598EA9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82134">
              <a:off x="-1637119" y="2184812"/>
              <a:ext cx="5916719" cy="6415486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3DAA5F5-3470-5C17-6CB3-5770128A409E}"/>
                </a:ext>
              </a:extLst>
            </p:cNvPr>
            <p:cNvSpPr/>
            <p:nvPr/>
          </p:nvSpPr>
          <p:spPr>
            <a:xfrm>
              <a:off x="-2689" y="-1"/>
              <a:ext cx="12218268" cy="6857999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3EE9AFE8-A400-61FA-5AC4-6266D5761CAC}"/>
              </a:ext>
            </a:extLst>
          </p:cNvPr>
          <p:cNvSpPr/>
          <p:nvPr userDrawn="1"/>
        </p:nvSpPr>
        <p:spPr>
          <a:xfrm>
            <a:off x="11712133" y="6579774"/>
            <a:ext cx="393590" cy="278226"/>
          </a:xfrm>
          <a:prstGeom prst="rect">
            <a:avLst/>
          </a:prstGeom>
          <a:solidFill>
            <a:srgbClr val="FCB8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E514701-FBA1-BD75-71FB-D4DE17011D21}"/>
              </a:ext>
            </a:extLst>
          </p:cNvPr>
          <p:cNvSpPr/>
          <p:nvPr userDrawn="1"/>
        </p:nvSpPr>
        <p:spPr>
          <a:xfrm>
            <a:off x="8638118" y="6580094"/>
            <a:ext cx="2966740" cy="278998"/>
          </a:xfrm>
          <a:custGeom>
            <a:avLst/>
            <a:gdLst>
              <a:gd name="connsiteX0" fmla="*/ 387140 w 2966740"/>
              <a:gd name="connsiteY0" fmla="*/ 0 h 394682"/>
              <a:gd name="connsiteX1" fmla="*/ 394679 w 2966740"/>
              <a:gd name="connsiteY1" fmla="*/ 0 h 394682"/>
              <a:gd name="connsiteX2" fmla="*/ 2966740 w 2966740"/>
              <a:gd name="connsiteY2" fmla="*/ 0 h 394682"/>
              <a:gd name="connsiteX3" fmla="*/ 2966740 w 2966740"/>
              <a:gd name="connsiteY3" fmla="*/ 393590 h 394682"/>
              <a:gd name="connsiteX4" fmla="*/ 394679 w 2966740"/>
              <a:gd name="connsiteY4" fmla="*/ 393590 h 394682"/>
              <a:gd name="connsiteX5" fmla="*/ 394679 w 2966740"/>
              <a:gd name="connsiteY5" fmla="*/ 394682 h 394682"/>
              <a:gd name="connsiteX6" fmla="*/ 0 w 2966740"/>
              <a:gd name="connsiteY6" fmla="*/ 393026 h 394682"/>
              <a:gd name="connsiteX7" fmla="*/ 315360 w 2966740"/>
              <a:gd name="connsiteY7" fmla="*/ 7974 h 394682"/>
              <a:gd name="connsiteX8" fmla="*/ 387140 w 2966740"/>
              <a:gd name="connsiteY8" fmla="*/ 758 h 394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6740" h="394682">
                <a:moveTo>
                  <a:pt x="387140" y="0"/>
                </a:moveTo>
                <a:lnTo>
                  <a:pt x="394679" y="0"/>
                </a:lnTo>
                <a:lnTo>
                  <a:pt x="2966740" y="0"/>
                </a:lnTo>
                <a:lnTo>
                  <a:pt x="2966740" y="393590"/>
                </a:lnTo>
                <a:lnTo>
                  <a:pt x="394679" y="393590"/>
                </a:lnTo>
                <a:lnTo>
                  <a:pt x="394679" y="394682"/>
                </a:lnTo>
                <a:lnTo>
                  <a:pt x="0" y="393026"/>
                </a:lnTo>
                <a:cubicBezTo>
                  <a:pt x="798" y="202863"/>
                  <a:pt x="135982" y="44575"/>
                  <a:pt x="315360" y="7974"/>
                </a:cubicBezTo>
                <a:lnTo>
                  <a:pt x="387140" y="758"/>
                </a:lnTo>
                <a:close/>
              </a:path>
            </a:pathLst>
          </a:custGeom>
          <a:solidFill>
            <a:srgbClr val="005F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E61EB6-E618-FBF2-55EF-CF24391E4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B1E18B-C41C-AA5D-9E29-FB4BBC4A62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488751-95C4-F5B3-A36B-DCC16A4E9A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0E849-A1AF-4718-A1F6-E7AFBDF299BA}" type="datetime1">
              <a:rPr lang="en-ID" smtClean="0"/>
              <a:t>11/09/2026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24AEF-0DDF-D79A-FCE8-107AC43298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53883" y="639721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defRPr>
            </a:lvl1pPr>
          </a:lstStyle>
          <a:p>
            <a:r>
              <a:rPr lang="en-US" dirty="0"/>
              <a:t>DINAS KELAUTAN DAN PERIKANAN</a:t>
            </a:r>
          </a:p>
          <a:p>
            <a:r>
              <a:rPr lang="en-ID" dirty="0"/>
              <a:t>PROVINSI KEPULAUAN RIAU</a:t>
            </a:r>
          </a:p>
        </p:txBody>
      </p:sp>
      <p:pic>
        <p:nvPicPr>
          <p:cNvPr id="7" name="object 5">
            <a:extLst>
              <a:ext uri="{FF2B5EF4-FFF2-40B4-BE49-F238E27FC236}">
                <a16:creationId xmlns:a16="http://schemas.microsoft.com/office/drawing/2014/main" id="{933E938C-24B4-1707-04CC-F9E0122316C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7693" y="66475"/>
            <a:ext cx="398957" cy="501416"/>
          </a:xfrm>
          <a:prstGeom prst="rect">
            <a:avLst/>
          </a:prstGeom>
          <a:noFill/>
          <a:ln>
            <a:noFill/>
          </a:ln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AB9F161-DA44-DF7E-A1F0-676202C4F42F}"/>
              </a:ext>
            </a:extLst>
          </p:cNvPr>
          <p:cNvSpPr txBox="1">
            <a:spLocks/>
          </p:cNvSpPr>
          <p:nvPr userDrawn="1"/>
        </p:nvSpPr>
        <p:spPr>
          <a:xfrm>
            <a:off x="9362523" y="6572257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D92A912-2135-4264-B0F7-BDC7D0B01AD2}" type="slidenum">
              <a:rPr lang="en-ID" sz="1500" smtClean="0">
                <a:solidFill>
                  <a:srgbClr val="002060"/>
                </a:solidFill>
                <a:latin typeface="Bahnschrift" panose="020B0502040204020203" pitchFamily="34" charset="0"/>
              </a:rPr>
              <a:pPr algn="r"/>
              <a:t>‹#›</a:t>
            </a:fld>
            <a:endParaRPr lang="en-ID" sz="1500" dirty="0">
              <a:solidFill>
                <a:srgbClr val="002060"/>
              </a:solidFill>
              <a:latin typeface="Bahnschrift" panose="020B0502040204020203" pitchFamily="34" charset="0"/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2BAE4A3-E5D6-7336-36CE-ED0FC5F167E4}"/>
              </a:ext>
            </a:extLst>
          </p:cNvPr>
          <p:cNvSpPr txBox="1">
            <a:spLocks/>
          </p:cNvSpPr>
          <p:nvPr userDrawn="1"/>
        </p:nvSpPr>
        <p:spPr>
          <a:xfrm>
            <a:off x="8804493" y="6533112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i-FI" sz="1000" dirty="0">
                <a:solidFill>
                  <a:schemeClr val="bg1"/>
                </a:solidFill>
                <a:latin typeface="Bahnschrift" panose="020B0502040204020203" pitchFamily="34" charset="0"/>
              </a:rPr>
              <a:t>DINAS KELAUTAN DAN PERIKANAN</a:t>
            </a:r>
          </a:p>
          <a:p>
            <a:pPr algn="r"/>
            <a:r>
              <a:rPr lang="fi-FI" sz="1000" dirty="0">
                <a:solidFill>
                  <a:schemeClr val="bg1"/>
                </a:solidFill>
                <a:latin typeface="Bahnschrift" panose="020B0502040204020203" pitchFamily="34" charset="0"/>
              </a:rPr>
              <a:t>PROVINSI KEPULAUAN RIAU</a:t>
            </a:r>
          </a:p>
          <a:p>
            <a:pPr algn="r"/>
            <a:endParaRPr lang="en-ID" sz="10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805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5" r:id="rId3"/>
    <p:sldLayoutId id="2147483666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B1B0B5B-DB06-4521-C8F0-14AF146A2FF8}"/>
              </a:ext>
            </a:extLst>
          </p:cNvPr>
          <p:cNvCxnSpPr>
            <a:cxnSpLocks/>
          </p:cNvCxnSpPr>
          <p:nvPr/>
        </p:nvCxnSpPr>
        <p:spPr>
          <a:xfrm flipH="1">
            <a:off x="93674" y="4012947"/>
            <a:ext cx="7020000" cy="0"/>
          </a:xfrm>
          <a:prstGeom prst="line">
            <a:avLst/>
          </a:prstGeom>
          <a:ln w="28575">
            <a:solidFill>
              <a:srgbClr val="FFC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Picture 49">
            <a:extLst>
              <a:ext uri="{FF2B5EF4-FFF2-40B4-BE49-F238E27FC236}">
                <a16:creationId xmlns:a16="http://schemas.microsoft.com/office/drawing/2014/main" id="{C1E99BB5-943D-7BB6-43B0-70E356FB11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1" t="1115" r="36409"/>
          <a:stretch>
            <a:fillRect/>
          </a:stretch>
        </p:blipFill>
        <p:spPr>
          <a:xfrm>
            <a:off x="6324600" y="-557550"/>
            <a:ext cx="6324600" cy="7884200"/>
          </a:xfrm>
          <a:custGeom>
            <a:avLst/>
            <a:gdLst>
              <a:gd name="connsiteX0" fmla="*/ 4002110 w 6324600"/>
              <a:gd name="connsiteY0" fmla="*/ 6769643 h 7884200"/>
              <a:gd name="connsiteX1" fmla="*/ 4791748 w 6324600"/>
              <a:gd name="connsiteY1" fmla="*/ 6769643 h 7884200"/>
              <a:gd name="connsiteX2" fmla="*/ 5089971 w 6324600"/>
              <a:gd name="connsiteY2" fmla="*/ 7371372 h 7884200"/>
              <a:gd name="connsiteX3" fmla="*/ 4835808 w 6324600"/>
              <a:gd name="connsiteY3" fmla="*/ 7884200 h 7884200"/>
              <a:gd name="connsiteX4" fmla="*/ 3958051 w 6324600"/>
              <a:gd name="connsiteY4" fmla="*/ 7884200 h 7884200"/>
              <a:gd name="connsiteX5" fmla="*/ 3703888 w 6324600"/>
              <a:gd name="connsiteY5" fmla="*/ 7371372 h 7884200"/>
              <a:gd name="connsiteX6" fmla="*/ 1532852 w 6324600"/>
              <a:gd name="connsiteY6" fmla="*/ 6769643 h 7884200"/>
              <a:gd name="connsiteX7" fmla="*/ 2322490 w 6324600"/>
              <a:gd name="connsiteY7" fmla="*/ 6769643 h 7884200"/>
              <a:gd name="connsiteX8" fmla="*/ 2620712 w 6324600"/>
              <a:gd name="connsiteY8" fmla="*/ 7371372 h 7884200"/>
              <a:gd name="connsiteX9" fmla="*/ 2366550 w 6324600"/>
              <a:gd name="connsiteY9" fmla="*/ 7884200 h 7884200"/>
              <a:gd name="connsiteX10" fmla="*/ 1488793 w 6324600"/>
              <a:gd name="connsiteY10" fmla="*/ 7884200 h 7884200"/>
              <a:gd name="connsiteX11" fmla="*/ 1234629 w 6324600"/>
              <a:gd name="connsiteY11" fmla="*/ 7371372 h 7884200"/>
              <a:gd name="connsiteX12" fmla="*/ 5236740 w 6324600"/>
              <a:gd name="connsiteY12" fmla="*/ 5964866 h 7884200"/>
              <a:gd name="connsiteX13" fmla="*/ 6026378 w 6324600"/>
              <a:gd name="connsiteY13" fmla="*/ 5964866 h 7884200"/>
              <a:gd name="connsiteX14" fmla="*/ 6324600 w 6324600"/>
              <a:gd name="connsiteY14" fmla="*/ 6566594 h 7884200"/>
              <a:gd name="connsiteX15" fmla="*/ 6026378 w 6324600"/>
              <a:gd name="connsiteY15" fmla="*/ 7168323 h 7884200"/>
              <a:gd name="connsiteX16" fmla="*/ 5236740 w 6324600"/>
              <a:gd name="connsiteY16" fmla="*/ 7168323 h 7884200"/>
              <a:gd name="connsiteX17" fmla="*/ 4938517 w 6324600"/>
              <a:gd name="connsiteY17" fmla="*/ 6566594 h 7884200"/>
              <a:gd name="connsiteX18" fmla="*/ 2767481 w 6324600"/>
              <a:gd name="connsiteY18" fmla="*/ 5964866 h 7884200"/>
              <a:gd name="connsiteX19" fmla="*/ 3557119 w 6324600"/>
              <a:gd name="connsiteY19" fmla="*/ 5964866 h 7884200"/>
              <a:gd name="connsiteX20" fmla="*/ 3855342 w 6324600"/>
              <a:gd name="connsiteY20" fmla="*/ 6566594 h 7884200"/>
              <a:gd name="connsiteX21" fmla="*/ 3557119 w 6324600"/>
              <a:gd name="connsiteY21" fmla="*/ 7168323 h 7884200"/>
              <a:gd name="connsiteX22" fmla="*/ 2767481 w 6324600"/>
              <a:gd name="connsiteY22" fmla="*/ 7168323 h 7884200"/>
              <a:gd name="connsiteX23" fmla="*/ 2469258 w 6324600"/>
              <a:gd name="connsiteY23" fmla="*/ 6566594 h 7884200"/>
              <a:gd name="connsiteX24" fmla="*/ 298223 w 6324600"/>
              <a:gd name="connsiteY24" fmla="*/ 5964866 h 7884200"/>
              <a:gd name="connsiteX25" fmla="*/ 1087861 w 6324600"/>
              <a:gd name="connsiteY25" fmla="*/ 5964866 h 7884200"/>
              <a:gd name="connsiteX26" fmla="*/ 1386083 w 6324600"/>
              <a:gd name="connsiteY26" fmla="*/ 6566594 h 7884200"/>
              <a:gd name="connsiteX27" fmla="*/ 1087861 w 6324600"/>
              <a:gd name="connsiteY27" fmla="*/ 7168323 h 7884200"/>
              <a:gd name="connsiteX28" fmla="*/ 298223 w 6324600"/>
              <a:gd name="connsiteY28" fmla="*/ 7168323 h 7884200"/>
              <a:gd name="connsiteX29" fmla="*/ 0 w 6324600"/>
              <a:gd name="connsiteY29" fmla="*/ 6566594 h 7884200"/>
              <a:gd name="connsiteX30" fmla="*/ 1532852 w 6324600"/>
              <a:gd name="connsiteY30" fmla="*/ 5278427 h 7884200"/>
              <a:gd name="connsiteX31" fmla="*/ 2322490 w 6324600"/>
              <a:gd name="connsiteY31" fmla="*/ 5278427 h 7884200"/>
              <a:gd name="connsiteX32" fmla="*/ 2620712 w 6324600"/>
              <a:gd name="connsiteY32" fmla="*/ 5880155 h 7884200"/>
              <a:gd name="connsiteX33" fmla="*/ 2322490 w 6324600"/>
              <a:gd name="connsiteY33" fmla="*/ 6481884 h 7884200"/>
              <a:gd name="connsiteX34" fmla="*/ 1532852 w 6324600"/>
              <a:gd name="connsiteY34" fmla="*/ 6481884 h 7884200"/>
              <a:gd name="connsiteX35" fmla="*/ 1234629 w 6324600"/>
              <a:gd name="connsiteY35" fmla="*/ 5880155 h 7884200"/>
              <a:gd name="connsiteX36" fmla="*/ 5236740 w 6324600"/>
              <a:gd name="connsiteY36" fmla="*/ 4473649 h 7884200"/>
              <a:gd name="connsiteX37" fmla="*/ 6026378 w 6324600"/>
              <a:gd name="connsiteY37" fmla="*/ 4473649 h 7884200"/>
              <a:gd name="connsiteX38" fmla="*/ 6324600 w 6324600"/>
              <a:gd name="connsiteY38" fmla="*/ 5075378 h 7884200"/>
              <a:gd name="connsiteX39" fmla="*/ 6026378 w 6324600"/>
              <a:gd name="connsiteY39" fmla="*/ 5677107 h 7884200"/>
              <a:gd name="connsiteX40" fmla="*/ 5236740 w 6324600"/>
              <a:gd name="connsiteY40" fmla="*/ 5677107 h 7884200"/>
              <a:gd name="connsiteX41" fmla="*/ 4938517 w 6324600"/>
              <a:gd name="connsiteY41" fmla="*/ 5075378 h 7884200"/>
              <a:gd name="connsiteX42" fmla="*/ 2767481 w 6324600"/>
              <a:gd name="connsiteY42" fmla="*/ 4473649 h 7884200"/>
              <a:gd name="connsiteX43" fmla="*/ 3557119 w 6324600"/>
              <a:gd name="connsiteY43" fmla="*/ 4473649 h 7884200"/>
              <a:gd name="connsiteX44" fmla="*/ 3855342 w 6324600"/>
              <a:gd name="connsiteY44" fmla="*/ 5075378 h 7884200"/>
              <a:gd name="connsiteX45" fmla="*/ 3557119 w 6324600"/>
              <a:gd name="connsiteY45" fmla="*/ 5677107 h 7884200"/>
              <a:gd name="connsiteX46" fmla="*/ 2767481 w 6324600"/>
              <a:gd name="connsiteY46" fmla="*/ 5677107 h 7884200"/>
              <a:gd name="connsiteX47" fmla="*/ 2469258 w 6324600"/>
              <a:gd name="connsiteY47" fmla="*/ 5075378 h 7884200"/>
              <a:gd name="connsiteX48" fmla="*/ 298223 w 6324600"/>
              <a:gd name="connsiteY48" fmla="*/ 4473649 h 7884200"/>
              <a:gd name="connsiteX49" fmla="*/ 1087861 w 6324600"/>
              <a:gd name="connsiteY49" fmla="*/ 4473649 h 7884200"/>
              <a:gd name="connsiteX50" fmla="*/ 1386083 w 6324600"/>
              <a:gd name="connsiteY50" fmla="*/ 5075378 h 7884200"/>
              <a:gd name="connsiteX51" fmla="*/ 1087861 w 6324600"/>
              <a:gd name="connsiteY51" fmla="*/ 5677107 h 7884200"/>
              <a:gd name="connsiteX52" fmla="*/ 298223 w 6324600"/>
              <a:gd name="connsiteY52" fmla="*/ 5677107 h 7884200"/>
              <a:gd name="connsiteX53" fmla="*/ 0 w 6324600"/>
              <a:gd name="connsiteY53" fmla="*/ 5075378 h 7884200"/>
              <a:gd name="connsiteX54" fmla="*/ 1532852 w 6324600"/>
              <a:gd name="connsiteY54" fmla="*/ 3787212 h 7884200"/>
              <a:gd name="connsiteX55" fmla="*/ 2322490 w 6324600"/>
              <a:gd name="connsiteY55" fmla="*/ 3787212 h 7884200"/>
              <a:gd name="connsiteX56" fmla="*/ 2620712 w 6324600"/>
              <a:gd name="connsiteY56" fmla="*/ 4388939 h 7884200"/>
              <a:gd name="connsiteX57" fmla="*/ 2322490 w 6324600"/>
              <a:gd name="connsiteY57" fmla="*/ 4990668 h 7884200"/>
              <a:gd name="connsiteX58" fmla="*/ 1532852 w 6324600"/>
              <a:gd name="connsiteY58" fmla="*/ 4990668 h 7884200"/>
              <a:gd name="connsiteX59" fmla="*/ 1234629 w 6324600"/>
              <a:gd name="connsiteY59" fmla="*/ 4388939 h 7884200"/>
              <a:gd name="connsiteX60" fmla="*/ 4002110 w 6324600"/>
              <a:gd name="connsiteY60" fmla="*/ 3787211 h 7884200"/>
              <a:gd name="connsiteX61" fmla="*/ 4791748 w 6324600"/>
              <a:gd name="connsiteY61" fmla="*/ 3787211 h 7884200"/>
              <a:gd name="connsiteX62" fmla="*/ 5089971 w 6324600"/>
              <a:gd name="connsiteY62" fmla="*/ 4388939 h 7884200"/>
              <a:gd name="connsiteX63" fmla="*/ 4791748 w 6324600"/>
              <a:gd name="connsiteY63" fmla="*/ 4990668 h 7884200"/>
              <a:gd name="connsiteX64" fmla="*/ 4002110 w 6324600"/>
              <a:gd name="connsiteY64" fmla="*/ 4990668 h 7884200"/>
              <a:gd name="connsiteX65" fmla="*/ 3703888 w 6324600"/>
              <a:gd name="connsiteY65" fmla="*/ 4388939 h 7884200"/>
              <a:gd name="connsiteX66" fmla="*/ 2767481 w 6324600"/>
              <a:gd name="connsiteY66" fmla="*/ 2982434 h 7884200"/>
              <a:gd name="connsiteX67" fmla="*/ 3557119 w 6324600"/>
              <a:gd name="connsiteY67" fmla="*/ 2982434 h 7884200"/>
              <a:gd name="connsiteX68" fmla="*/ 3855342 w 6324600"/>
              <a:gd name="connsiteY68" fmla="*/ 3584163 h 7884200"/>
              <a:gd name="connsiteX69" fmla="*/ 3557119 w 6324600"/>
              <a:gd name="connsiteY69" fmla="*/ 4185890 h 7884200"/>
              <a:gd name="connsiteX70" fmla="*/ 2767481 w 6324600"/>
              <a:gd name="connsiteY70" fmla="*/ 4185890 h 7884200"/>
              <a:gd name="connsiteX71" fmla="*/ 2469258 w 6324600"/>
              <a:gd name="connsiteY71" fmla="*/ 3584163 h 7884200"/>
              <a:gd name="connsiteX72" fmla="*/ 5236740 w 6324600"/>
              <a:gd name="connsiteY72" fmla="*/ 2982433 h 7884200"/>
              <a:gd name="connsiteX73" fmla="*/ 6026378 w 6324600"/>
              <a:gd name="connsiteY73" fmla="*/ 2982433 h 7884200"/>
              <a:gd name="connsiteX74" fmla="*/ 6324600 w 6324600"/>
              <a:gd name="connsiteY74" fmla="*/ 3584163 h 7884200"/>
              <a:gd name="connsiteX75" fmla="*/ 6026378 w 6324600"/>
              <a:gd name="connsiteY75" fmla="*/ 4185890 h 7884200"/>
              <a:gd name="connsiteX76" fmla="*/ 5236740 w 6324600"/>
              <a:gd name="connsiteY76" fmla="*/ 4185890 h 7884200"/>
              <a:gd name="connsiteX77" fmla="*/ 4938517 w 6324600"/>
              <a:gd name="connsiteY77" fmla="*/ 3584163 h 7884200"/>
              <a:gd name="connsiteX78" fmla="*/ 1532852 w 6324600"/>
              <a:gd name="connsiteY78" fmla="*/ 2295995 h 7884200"/>
              <a:gd name="connsiteX79" fmla="*/ 2322490 w 6324600"/>
              <a:gd name="connsiteY79" fmla="*/ 2295995 h 7884200"/>
              <a:gd name="connsiteX80" fmla="*/ 2620712 w 6324600"/>
              <a:gd name="connsiteY80" fmla="*/ 2897725 h 7884200"/>
              <a:gd name="connsiteX81" fmla="*/ 2322490 w 6324600"/>
              <a:gd name="connsiteY81" fmla="*/ 3499453 h 7884200"/>
              <a:gd name="connsiteX82" fmla="*/ 1532852 w 6324600"/>
              <a:gd name="connsiteY82" fmla="*/ 3499453 h 7884200"/>
              <a:gd name="connsiteX83" fmla="*/ 1234629 w 6324600"/>
              <a:gd name="connsiteY83" fmla="*/ 2897725 h 7884200"/>
              <a:gd name="connsiteX84" fmla="*/ 4002110 w 6324600"/>
              <a:gd name="connsiteY84" fmla="*/ 2295995 h 7884200"/>
              <a:gd name="connsiteX85" fmla="*/ 4791748 w 6324600"/>
              <a:gd name="connsiteY85" fmla="*/ 2295995 h 7884200"/>
              <a:gd name="connsiteX86" fmla="*/ 5089971 w 6324600"/>
              <a:gd name="connsiteY86" fmla="*/ 2897723 h 7884200"/>
              <a:gd name="connsiteX87" fmla="*/ 4791748 w 6324600"/>
              <a:gd name="connsiteY87" fmla="*/ 3499452 h 7884200"/>
              <a:gd name="connsiteX88" fmla="*/ 4002110 w 6324600"/>
              <a:gd name="connsiteY88" fmla="*/ 3499452 h 7884200"/>
              <a:gd name="connsiteX89" fmla="*/ 3703888 w 6324600"/>
              <a:gd name="connsiteY89" fmla="*/ 2897723 h 7884200"/>
              <a:gd name="connsiteX90" fmla="*/ 298223 w 6324600"/>
              <a:gd name="connsiteY90" fmla="*/ 1491218 h 7884200"/>
              <a:gd name="connsiteX91" fmla="*/ 1087861 w 6324600"/>
              <a:gd name="connsiteY91" fmla="*/ 1491218 h 7884200"/>
              <a:gd name="connsiteX92" fmla="*/ 1386083 w 6324600"/>
              <a:gd name="connsiteY92" fmla="*/ 2092948 h 7884200"/>
              <a:gd name="connsiteX93" fmla="*/ 1087861 w 6324600"/>
              <a:gd name="connsiteY93" fmla="*/ 2694677 h 7884200"/>
              <a:gd name="connsiteX94" fmla="*/ 298223 w 6324600"/>
              <a:gd name="connsiteY94" fmla="*/ 2694677 h 7884200"/>
              <a:gd name="connsiteX95" fmla="*/ 0 w 6324600"/>
              <a:gd name="connsiteY95" fmla="*/ 2092948 h 7884200"/>
              <a:gd name="connsiteX96" fmla="*/ 2767481 w 6324600"/>
              <a:gd name="connsiteY96" fmla="*/ 1491217 h 7884200"/>
              <a:gd name="connsiteX97" fmla="*/ 3557119 w 6324600"/>
              <a:gd name="connsiteY97" fmla="*/ 1491217 h 7884200"/>
              <a:gd name="connsiteX98" fmla="*/ 3855342 w 6324600"/>
              <a:gd name="connsiteY98" fmla="*/ 2092947 h 7884200"/>
              <a:gd name="connsiteX99" fmla="*/ 3557119 w 6324600"/>
              <a:gd name="connsiteY99" fmla="*/ 2694676 h 7884200"/>
              <a:gd name="connsiteX100" fmla="*/ 2767481 w 6324600"/>
              <a:gd name="connsiteY100" fmla="*/ 2694676 h 7884200"/>
              <a:gd name="connsiteX101" fmla="*/ 2469258 w 6324600"/>
              <a:gd name="connsiteY101" fmla="*/ 2092947 h 7884200"/>
              <a:gd name="connsiteX102" fmla="*/ 4002110 w 6324600"/>
              <a:gd name="connsiteY102" fmla="*/ 804778 h 7884200"/>
              <a:gd name="connsiteX103" fmla="*/ 4791748 w 6324600"/>
              <a:gd name="connsiteY103" fmla="*/ 804778 h 7884200"/>
              <a:gd name="connsiteX104" fmla="*/ 5089971 w 6324600"/>
              <a:gd name="connsiteY104" fmla="*/ 1406507 h 7884200"/>
              <a:gd name="connsiteX105" fmla="*/ 4791748 w 6324600"/>
              <a:gd name="connsiteY105" fmla="*/ 2008236 h 7884200"/>
              <a:gd name="connsiteX106" fmla="*/ 4002110 w 6324600"/>
              <a:gd name="connsiteY106" fmla="*/ 2008236 h 7884200"/>
              <a:gd name="connsiteX107" fmla="*/ 3703888 w 6324600"/>
              <a:gd name="connsiteY107" fmla="*/ 1406507 h 7884200"/>
              <a:gd name="connsiteX108" fmla="*/ 298223 w 6324600"/>
              <a:gd name="connsiteY108" fmla="*/ 3 h 7884200"/>
              <a:gd name="connsiteX109" fmla="*/ 1087861 w 6324600"/>
              <a:gd name="connsiteY109" fmla="*/ 3 h 7884200"/>
              <a:gd name="connsiteX110" fmla="*/ 1386083 w 6324600"/>
              <a:gd name="connsiteY110" fmla="*/ 601731 h 7884200"/>
              <a:gd name="connsiteX111" fmla="*/ 1087861 w 6324600"/>
              <a:gd name="connsiteY111" fmla="*/ 1203460 h 7884200"/>
              <a:gd name="connsiteX112" fmla="*/ 298223 w 6324600"/>
              <a:gd name="connsiteY112" fmla="*/ 1203460 h 7884200"/>
              <a:gd name="connsiteX113" fmla="*/ 0 w 6324600"/>
              <a:gd name="connsiteY113" fmla="*/ 601731 h 7884200"/>
              <a:gd name="connsiteX114" fmla="*/ 2767481 w 6324600"/>
              <a:gd name="connsiteY114" fmla="*/ 1 h 7884200"/>
              <a:gd name="connsiteX115" fmla="*/ 3557119 w 6324600"/>
              <a:gd name="connsiteY115" fmla="*/ 1 h 7884200"/>
              <a:gd name="connsiteX116" fmla="*/ 3855342 w 6324600"/>
              <a:gd name="connsiteY116" fmla="*/ 601730 h 7884200"/>
              <a:gd name="connsiteX117" fmla="*/ 3557119 w 6324600"/>
              <a:gd name="connsiteY117" fmla="*/ 1203458 h 7884200"/>
              <a:gd name="connsiteX118" fmla="*/ 2767481 w 6324600"/>
              <a:gd name="connsiteY118" fmla="*/ 1203458 h 7884200"/>
              <a:gd name="connsiteX119" fmla="*/ 2469258 w 6324600"/>
              <a:gd name="connsiteY119" fmla="*/ 601730 h 7884200"/>
              <a:gd name="connsiteX120" fmla="*/ 5236740 w 6324600"/>
              <a:gd name="connsiteY120" fmla="*/ 0 h 7884200"/>
              <a:gd name="connsiteX121" fmla="*/ 6026378 w 6324600"/>
              <a:gd name="connsiteY121" fmla="*/ 0 h 7884200"/>
              <a:gd name="connsiteX122" fmla="*/ 6324600 w 6324600"/>
              <a:gd name="connsiteY122" fmla="*/ 601729 h 7884200"/>
              <a:gd name="connsiteX123" fmla="*/ 6026378 w 6324600"/>
              <a:gd name="connsiteY123" fmla="*/ 1203458 h 7884200"/>
              <a:gd name="connsiteX124" fmla="*/ 5236740 w 6324600"/>
              <a:gd name="connsiteY124" fmla="*/ 1203458 h 7884200"/>
              <a:gd name="connsiteX125" fmla="*/ 4938517 w 6324600"/>
              <a:gd name="connsiteY125" fmla="*/ 601729 h 78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</a:cxnLst>
            <a:rect l="l" t="t" r="r" b="b"/>
            <a:pathLst>
              <a:path w="6324600" h="7884200">
                <a:moveTo>
                  <a:pt x="4002110" y="6769643"/>
                </a:moveTo>
                <a:lnTo>
                  <a:pt x="4791748" y="6769643"/>
                </a:lnTo>
                <a:lnTo>
                  <a:pt x="5089971" y="7371372"/>
                </a:lnTo>
                <a:lnTo>
                  <a:pt x="4835808" y="7884200"/>
                </a:lnTo>
                <a:lnTo>
                  <a:pt x="3958051" y="7884200"/>
                </a:lnTo>
                <a:lnTo>
                  <a:pt x="3703888" y="7371372"/>
                </a:lnTo>
                <a:close/>
                <a:moveTo>
                  <a:pt x="1532852" y="6769643"/>
                </a:moveTo>
                <a:lnTo>
                  <a:pt x="2322490" y="6769643"/>
                </a:lnTo>
                <a:lnTo>
                  <a:pt x="2620712" y="7371372"/>
                </a:lnTo>
                <a:lnTo>
                  <a:pt x="2366550" y="7884200"/>
                </a:lnTo>
                <a:lnTo>
                  <a:pt x="1488793" y="7884200"/>
                </a:lnTo>
                <a:lnTo>
                  <a:pt x="1234629" y="7371372"/>
                </a:lnTo>
                <a:close/>
                <a:moveTo>
                  <a:pt x="5236740" y="5964866"/>
                </a:moveTo>
                <a:lnTo>
                  <a:pt x="6026378" y="5964866"/>
                </a:lnTo>
                <a:lnTo>
                  <a:pt x="6324600" y="6566594"/>
                </a:lnTo>
                <a:lnTo>
                  <a:pt x="6026378" y="7168323"/>
                </a:lnTo>
                <a:lnTo>
                  <a:pt x="5236740" y="7168323"/>
                </a:lnTo>
                <a:lnTo>
                  <a:pt x="4938517" y="6566594"/>
                </a:lnTo>
                <a:close/>
                <a:moveTo>
                  <a:pt x="2767481" y="5964866"/>
                </a:moveTo>
                <a:lnTo>
                  <a:pt x="3557119" y="5964866"/>
                </a:lnTo>
                <a:lnTo>
                  <a:pt x="3855342" y="6566594"/>
                </a:lnTo>
                <a:lnTo>
                  <a:pt x="3557119" y="7168323"/>
                </a:lnTo>
                <a:lnTo>
                  <a:pt x="2767481" y="7168323"/>
                </a:lnTo>
                <a:lnTo>
                  <a:pt x="2469258" y="6566594"/>
                </a:lnTo>
                <a:close/>
                <a:moveTo>
                  <a:pt x="298223" y="5964866"/>
                </a:moveTo>
                <a:lnTo>
                  <a:pt x="1087861" y="5964866"/>
                </a:lnTo>
                <a:lnTo>
                  <a:pt x="1386083" y="6566594"/>
                </a:lnTo>
                <a:lnTo>
                  <a:pt x="1087861" y="7168323"/>
                </a:lnTo>
                <a:lnTo>
                  <a:pt x="298223" y="7168323"/>
                </a:lnTo>
                <a:lnTo>
                  <a:pt x="0" y="6566594"/>
                </a:lnTo>
                <a:close/>
                <a:moveTo>
                  <a:pt x="1532852" y="5278427"/>
                </a:moveTo>
                <a:lnTo>
                  <a:pt x="2322490" y="5278427"/>
                </a:lnTo>
                <a:lnTo>
                  <a:pt x="2620712" y="5880155"/>
                </a:lnTo>
                <a:lnTo>
                  <a:pt x="2322490" y="6481884"/>
                </a:lnTo>
                <a:lnTo>
                  <a:pt x="1532852" y="6481884"/>
                </a:lnTo>
                <a:lnTo>
                  <a:pt x="1234629" y="5880155"/>
                </a:lnTo>
                <a:close/>
                <a:moveTo>
                  <a:pt x="5236740" y="4473649"/>
                </a:moveTo>
                <a:lnTo>
                  <a:pt x="6026378" y="4473649"/>
                </a:lnTo>
                <a:lnTo>
                  <a:pt x="6324600" y="5075378"/>
                </a:lnTo>
                <a:lnTo>
                  <a:pt x="6026378" y="5677107"/>
                </a:lnTo>
                <a:lnTo>
                  <a:pt x="5236740" y="5677107"/>
                </a:lnTo>
                <a:lnTo>
                  <a:pt x="4938517" y="5075378"/>
                </a:lnTo>
                <a:close/>
                <a:moveTo>
                  <a:pt x="2767481" y="4473649"/>
                </a:moveTo>
                <a:lnTo>
                  <a:pt x="3557119" y="4473649"/>
                </a:lnTo>
                <a:lnTo>
                  <a:pt x="3855342" y="5075378"/>
                </a:lnTo>
                <a:lnTo>
                  <a:pt x="3557119" y="5677107"/>
                </a:lnTo>
                <a:lnTo>
                  <a:pt x="2767481" y="5677107"/>
                </a:lnTo>
                <a:lnTo>
                  <a:pt x="2469258" y="5075378"/>
                </a:lnTo>
                <a:close/>
                <a:moveTo>
                  <a:pt x="298223" y="4473649"/>
                </a:moveTo>
                <a:lnTo>
                  <a:pt x="1087861" y="4473649"/>
                </a:lnTo>
                <a:lnTo>
                  <a:pt x="1386083" y="5075378"/>
                </a:lnTo>
                <a:lnTo>
                  <a:pt x="1087861" y="5677107"/>
                </a:lnTo>
                <a:lnTo>
                  <a:pt x="298223" y="5677107"/>
                </a:lnTo>
                <a:lnTo>
                  <a:pt x="0" y="5075378"/>
                </a:lnTo>
                <a:close/>
                <a:moveTo>
                  <a:pt x="1532852" y="3787212"/>
                </a:moveTo>
                <a:lnTo>
                  <a:pt x="2322490" y="3787212"/>
                </a:lnTo>
                <a:lnTo>
                  <a:pt x="2620712" y="4388939"/>
                </a:lnTo>
                <a:lnTo>
                  <a:pt x="2322490" y="4990668"/>
                </a:lnTo>
                <a:lnTo>
                  <a:pt x="1532852" y="4990668"/>
                </a:lnTo>
                <a:lnTo>
                  <a:pt x="1234629" y="4388939"/>
                </a:lnTo>
                <a:close/>
                <a:moveTo>
                  <a:pt x="4002110" y="3787211"/>
                </a:moveTo>
                <a:lnTo>
                  <a:pt x="4791748" y="3787211"/>
                </a:lnTo>
                <a:lnTo>
                  <a:pt x="5089971" y="4388939"/>
                </a:lnTo>
                <a:lnTo>
                  <a:pt x="4791748" y="4990668"/>
                </a:lnTo>
                <a:lnTo>
                  <a:pt x="4002110" y="4990668"/>
                </a:lnTo>
                <a:lnTo>
                  <a:pt x="3703888" y="4388939"/>
                </a:lnTo>
                <a:close/>
                <a:moveTo>
                  <a:pt x="2767481" y="2982434"/>
                </a:moveTo>
                <a:lnTo>
                  <a:pt x="3557119" y="2982434"/>
                </a:lnTo>
                <a:lnTo>
                  <a:pt x="3855342" y="3584163"/>
                </a:lnTo>
                <a:lnTo>
                  <a:pt x="3557119" y="4185890"/>
                </a:lnTo>
                <a:lnTo>
                  <a:pt x="2767481" y="4185890"/>
                </a:lnTo>
                <a:lnTo>
                  <a:pt x="2469258" y="3584163"/>
                </a:lnTo>
                <a:close/>
                <a:moveTo>
                  <a:pt x="5236740" y="2982433"/>
                </a:moveTo>
                <a:lnTo>
                  <a:pt x="6026378" y="2982433"/>
                </a:lnTo>
                <a:lnTo>
                  <a:pt x="6324600" y="3584163"/>
                </a:lnTo>
                <a:lnTo>
                  <a:pt x="6026378" y="4185890"/>
                </a:lnTo>
                <a:lnTo>
                  <a:pt x="5236740" y="4185890"/>
                </a:lnTo>
                <a:lnTo>
                  <a:pt x="4938517" y="3584163"/>
                </a:lnTo>
                <a:close/>
                <a:moveTo>
                  <a:pt x="1532852" y="2295995"/>
                </a:moveTo>
                <a:lnTo>
                  <a:pt x="2322490" y="2295995"/>
                </a:lnTo>
                <a:lnTo>
                  <a:pt x="2620712" y="2897725"/>
                </a:lnTo>
                <a:lnTo>
                  <a:pt x="2322490" y="3499453"/>
                </a:lnTo>
                <a:lnTo>
                  <a:pt x="1532852" y="3499453"/>
                </a:lnTo>
                <a:lnTo>
                  <a:pt x="1234629" y="2897725"/>
                </a:lnTo>
                <a:close/>
                <a:moveTo>
                  <a:pt x="4002110" y="2295995"/>
                </a:moveTo>
                <a:lnTo>
                  <a:pt x="4791748" y="2295995"/>
                </a:lnTo>
                <a:lnTo>
                  <a:pt x="5089971" y="2897723"/>
                </a:lnTo>
                <a:lnTo>
                  <a:pt x="4791748" y="3499452"/>
                </a:lnTo>
                <a:lnTo>
                  <a:pt x="4002110" y="3499452"/>
                </a:lnTo>
                <a:lnTo>
                  <a:pt x="3703888" y="2897723"/>
                </a:lnTo>
                <a:close/>
                <a:moveTo>
                  <a:pt x="298223" y="1491218"/>
                </a:moveTo>
                <a:lnTo>
                  <a:pt x="1087861" y="1491218"/>
                </a:lnTo>
                <a:lnTo>
                  <a:pt x="1386083" y="2092948"/>
                </a:lnTo>
                <a:lnTo>
                  <a:pt x="1087861" y="2694677"/>
                </a:lnTo>
                <a:lnTo>
                  <a:pt x="298223" y="2694677"/>
                </a:lnTo>
                <a:lnTo>
                  <a:pt x="0" y="2092948"/>
                </a:lnTo>
                <a:close/>
                <a:moveTo>
                  <a:pt x="2767481" y="1491217"/>
                </a:moveTo>
                <a:lnTo>
                  <a:pt x="3557119" y="1491217"/>
                </a:lnTo>
                <a:lnTo>
                  <a:pt x="3855342" y="2092947"/>
                </a:lnTo>
                <a:lnTo>
                  <a:pt x="3557119" y="2694676"/>
                </a:lnTo>
                <a:lnTo>
                  <a:pt x="2767481" y="2694676"/>
                </a:lnTo>
                <a:lnTo>
                  <a:pt x="2469258" y="2092947"/>
                </a:lnTo>
                <a:close/>
                <a:moveTo>
                  <a:pt x="4002110" y="804778"/>
                </a:moveTo>
                <a:lnTo>
                  <a:pt x="4791748" y="804778"/>
                </a:lnTo>
                <a:lnTo>
                  <a:pt x="5089971" y="1406507"/>
                </a:lnTo>
                <a:lnTo>
                  <a:pt x="4791748" y="2008236"/>
                </a:lnTo>
                <a:lnTo>
                  <a:pt x="4002110" y="2008236"/>
                </a:lnTo>
                <a:lnTo>
                  <a:pt x="3703888" y="1406507"/>
                </a:lnTo>
                <a:close/>
                <a:moveTo>
                  <a:pt x="298223" y="3"/>
                </a:moveTo>
                <a:lnTo>
                  <a:pt x="1087861" y="3"/>
                </a:lnTo>
                <a:lnTo>
                  <a:pt x="1386083" y="601731"/>
                </a:lnTo>
                <a:lnTo>
                  <a:pt x="1087861" y="1203460"/>
                </a:lnTo>
                <a:lnTo>
                  <a:pt x="298223" y="1203460"/>
                </a:lnTo>
                <a:lnTo>
                  <a:pt x="0" y="601731"/>
                </a:lnTo>
                <a:close/>
                <a:moveTo>
                  <a:pt x="2767481" y="1"/>
                </a:moveTo>
                <a:lnTo>
                  <a:pt x="3557119" y="1"/>
                </a:lnTo>
                <a:lnTo>
                  <a:pt x="3855342" y="601730"/>
                </a:lnTo>
                <a:lnTo>
                  <a:pt x="3557119" y="1203458"/>
                </a:lnTo>
                <a:lnTo>
                  <a:pt x="2767481" y="1203458"/>
                </a:lnTo>
                <a:lnTo>
                  <a:pt x="2469258" y="601730"/>
                </a:lnTo>
                <a:close/>
                <a:moveTo>
                  <a:pt x="5236740" y="0"/>
                </a:moveTo>
                <a:lnTo>
                  <a:pt x="6026378" y="0"/>
                </a:lnTo>
                <a:lnTo>
                  <a:pt x="6324600" y="601729"/>
                </a:lnTo>
                <a:lnTo>
                  <a:pt x="6026378" y="1203458"/>
                </a:lnTo>
                <a:lnTo>
                  <a:pt x="5236740" y="1203458"/>
                </a:lnTo>
                <a:lnTo>
                  <a:pt x="4938517" y="601729"/>
                </a:lnTo>
                <a:close/>
              </a:path>
            </a:pathLst>
          </a:custGeom>
        </p:spPr>
      </p:pic>
      <p:sp>
        <p:nvSpPr>
          <p:cNvPr id="51" name="Hexagon 50">
            <a:extLst>
              <a:ext uri="{FF2B5EF4-FFF2-40B4-BE49-F238E27FC236}">
                <a16:creationId xmlns:a16="http://schemas.microsoft.com/office/drawing/2014/main" id="{7A233876-8653-7C6A-E8A1-DF6ECB819781}"/>
              </a:ext>
            </a:extLst>
          </p:cNvPr>
          <p:cNvSpPr/>
          <p:nvPr/>
        </p:nvSpPr>
        <p:spPr>
          <a:xfrm>
            <a:off x="3270200" y="519414"/>
            <a:ext cx="1371600" cy="1179850"/>
          </a:xfrm>
          <a:prstGeom prst="hexagon">
            <a:avLst/>
          </a:prstGeom>
          <a:gradFill flip="none" rotWithShape="1">
            <a:gsLst>
              <a:gs pos="0">
                <a:srgbClr val="FFC000">
                  <a:alpha val="58000"/>
                </a:srgbClr>
              </a:gs>
              <a:gs pos="99000">
                <a:srgbClr val="0070C0">
                  <a:alpha val="29000"/>
                </a:srgbClr>
              </a:gs>
            </a:gsLst>
            <a:lin ang="8100000" scaled="0"/>
            <a:tileRect/>
          </a:gra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52" name="Hexagon 51">
            <a:extLst>
              <a:ext uri="{FF2B5EF4-FFF2-40B4-BE49-F238E27FC236}">
                <a16:creationId xmlns:a16="http://schemas.microsoft.com/office/drawing/2014/main" id="{35944904-16F9-B01D-5FB2-9B8DE66C2C55}"/>
              </a:ext>
            </a:extLst>
          </p:cNvPr>
          <p:cNvSpPr/>
          <p:nvPr/>
        </p:nvSpPr>
        <p:spPr>
          <a:xfrm>
            <a:off x="4241800" y="4940300"/>
            <a:ext cx="1854200" cy="1548150"/>
          </a:xfrm>
          <a:prstGeom prst="hexagon">
            <a:avLst/>
          </a:prstGeom>
          <a:gradFill flip="none" rotWithShape="1">
            <a:gsLst>
              <a:gs pos="0">
                <a:srgbClr val="FFC000">
                  <a:alpha val="58000"/>
                </a:srgbClr>
              </a:gs>
              <a:gs pos="99000">
                <a:srgbClr val="0070C0">
                  <a:alpha val="29000"/>
                </a:srgbClr>
              </a:gs>
            </a:gsLst>
            <a:lin ang="8100000" scaled="0"/>
            <a:tileRect/>
          </a:gradFill>
          <a:ln>
            <a:noFill/>
          </a:ln>
          <a:effectLst>
            <a:softEdge rad="254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53" name="Hexagon 52">
            <a:extLst>
              <a:ext uri="{FF2B5EF4-FFF2-40B4-BE49-F238E27FC236}">
                <a16:creationId xmlns:a16="http://schemas.microsoft.com/office/drawing/2014/main" id="{5B38D408-1864-6172-CCBC-DEBFF16C9CFF}"/>
              </a:ext>
            </a:extLst>
          </p:cNvPr>
          <p:cNvSpPr/>
          <p:nvPr/>
        </p:nvSpPr>
        <p:spPr>
          <a:xfrm>
            <a:off x="5715000" y="2844800"/>
            <a:ext cx="984251" cy="946150"/>
          </a:xfrm>
          <a:prstGeom prst="hexagon">
            <a:avLst/>
          </a:prstGeom>
          <a:gradFill flip="none" rotWithShape="1">
            <a:gsLst>
              <a:gs pos="0">
                <a:srgbClr val="FFC000">
                  <a:alpha val="58000"/>
                </a:srgbClr>
              </a:gs>
              <a:gs pos="99000">
                <a:srgbClr val="0070C0">
                  <a:alpha val="29000"/>
                </a:srgbClr>
              </a:gs>
            </a:gsLst>
            <a:lin ang="8100000" scaled="0"/>
            <a:tileRect/>
          </a:gradFill>
          <a:ln>
            <a:noFill/>
          </a:ln>
          <a:effectLst>
            <a:softEdge rad="254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54" name="Hexagon 53">
            <a:extLst>
              <a:ext uri="{FF2B5EF4-FFF2-40B4-BE49-F238E27FC236}">
                <a16:creationId xmlns:a16="http://schemas.microsoft.com/office/drawing/2014/main" id="{DCA4C4E3-EF1F-AA7E-E568-85AA45845F77}"/>
              </a:ext>
            </a:extLst>
          </p:cNvPr>
          <p:cNvSpPr/>
          <p:nvPr/>
        </p:nvSpPr>
        <p:spPr>
          <a:xfrm>
            <a:off x="-927100" y="4687550"/>
            <a:ext cx="2705100" cy="2170450"/>
          </a:xfrm>
          <a:prstGeom prst="hexagon">
            <a:avLst/>
          </a:prstGeom>
          <a:gradFill flip="none" rotWithShape="1">
            <a:gsLst>
              <a:gs pos="0">
                <a:srgbClr val="FFC000">
                  <a:alpha val="58000"/>
                </a:srgbClr>
              </a:gs>
              <a:gs pos="99000">
                <a:srgbClr val="0070C0">
                  <a:alpha val="29000"/>
                </a:srgbClr>
              </a:gs>
            </a:gsLst>
            <a:lin ang="8100000" scaled="0"/>
            <a:tileRect/>
          </a:gradFill>
          <a:ln>
            <a:noFill/>
          </a:ln>
          <a:effectLst>
            <a:softEdge rad="254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pic>
        <p:nvPicPr>
          <p:cNvPr id="57" name="object 5">
            <a:extLst>
              <a:ext uri="{FF2B5EF4-FFF2-40B4-BE49-F238E27FC236}">
                <a16:creationId xmlns:a16="http://schemas.microsoft.com/office/drawing/2014/main" id="{B7B8B89F-B1BB-18D8-1113-3D4A9D09B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717" y="265583"/>
            <a:ext cx="1319212" cy="177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A2A8FD06-BC8B-D506-60EB-39CC9340E16B}"/>
              </a:ext>
            </a:extLst>
          </p:cNvPr>
          <p:cNvSpPr txBox="1">
            <a:spLocks/>
          </p:cNvSpPr>
          <p:nvPr/>
        </p:nvSpPr>
        <p:spPr>
          <a:xfrm>
            <a:off x="93674" y="2508029"/>
            <a:ext cx="9148588" cy="151275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1" dirty="0">
                <a:latin typeface="Century Gothic" panose="020B0502020202020204" pitchFamily="34" charset="0"/>
                <a:ea typeface="+mn-ea"/>
                <a:cs typeface="+mn-cs"/>
              </a:rPr>
              <a:t>BAHAN EVALUASI</a:t>
            </a:r>
            <a:br>
              <a:rPr lang="en-US" sz="3201" dirty="0"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lang="en-US" sz="3201" dirty="0">
                <a:latin typeface="Century Gothic" panose="020B0502020202020204" pitchFamily="34" charset="0"/>
                <a:ea typeface="+mn-ea"/>
                <a:cs typeface="+mn-cs"/>
              </a:rPr>
              <a:t>DINAS KELAUTAN DAN PERIKANAN </a:t>
            </a:r>
            <a:br>
              <a:rPr lang="en-US" sz="3201" dirty="0"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lang="id-ID" sz="3201" dirty="0">
                <a:latin typeface="Century Gothic" panose="020B0502020202020204" pitchFamily="34" charset="0"/>
                <a:ea typeface="+mn-ea"/>
                <a:cs typeface="+mn-cs"/>
              </a:rPr>
              <a:t>TAHUN ANGGARAN 202</a:t>
            </a:r>
            <a:r>
              <a:rPr lang="en-US" sz="3201" dirty="0">
                <a:latin typeface="Century Gothic" panose="020B0502020202020204" pitchFamily="34" charset="0"/>
                <a:ea typeface="+mn-ea"/>
                <a:cs typeface="+mn-cs"/>
              </a:rPr>
              <a:t>6</a:t>
            </a:r>
            <a:endParaRPr lang="id-ID" altLang="ko-KR" sz="3201" dirty="0"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9F82F4DD-45E3-99FE-521D-2E1292A03F48}"/>
              </a:ext>
            </a:extLst>
          </p:cNvPr>
          <p:cNvSpPr txBox="1">
            <a:spLocks/>
          </p:cNvSpPr>
          <p:nvPr/>
        </p:nvSpPr>
        <p:spPr>
          <a:xfrm>
            <a:off x="1016087" y="4357559"/>
            <a:ext cx="12195174" cy="57635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  <a:defRPr/>
            </a:pPr>
            <a:r>
              <a:rPr lang="id-ID" altLang="ko-KR" sz="2001" i="1" dirty="0">
                <a:solidFill>
                  <a:srgbClr val="0070C0"/>
                </a:solidFill>
                <a:latin typeface="Arno Pro Light Display" pitchFamily="18" charset="0"/>
              </a:rPr>
              <a:t>     </a:t>
            </a:r>
            <a:r>
              <a:rPr lang="en-US" altLang="ko-KR" sz="2201" i="1" dirty="0">
                <a:latin typeface="Arno Pro Light Display" pitchFamily="18" charset="0"/>
              </a:rPr>
              <a:t>Progress </a:t>
            </a:r>
            <a:r>
              <a:rPr lang="en-US" altLang="ko-KR" sz="2201" i="1" dirty="0" err="1">
                <a:latin typeface="Arno Pro Light Display" pitchFamily="18" charset="0"/>
              </a:rPr>
              <a:t>s.d</a:t>
            </a:r>
            <a:r>
              <a:rPr lang="en-US" altLang="ko-KR" sz="2201" i="1" dirty="0">
                <a:latin typeface="Arno Pro Light Display" pitchFamily="18" charset="0"/>
              </a:rPr>
              <a:t> 11 September 2026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822DEC8-364F-1920-8039-1A5C9FF493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33" y="4198677"/>
            <a:ext cx="576289" cy="576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59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EEBEBAD-D2C4-A283-EE77-09046336A94B}"/>
              </a:ext>
            </a:extLst>
          </p:cNvPr>
          <p:cNvSpPr/>
          <p:nvPr/>
        </p:nvSpPr>
        <p:spPr>
          <a:xfrm>
            <a:off x="-1385741" y="121732"/>
            <a:ext cx="12195176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90000"/>
              </a:lnSpc>
              <a:buClr>
                <a:schemeClr val="accent5"/>
              </a:buClr>
              <a:buSzPts val="2000"/>
            </a:pPr>
            <a:r>
              <a:rPr lang="en-US" sz="2500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RINGKASAN </a:t>
            </a:r>
            <a:r>
              <a:rPr lang="fi-FI" sz="2500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APBD</a:t>
            </a:r>
            <a:r>
              <a:rPr lang="id-ID" sz="2500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 </a:t>
            </a:r>
            <a:r>
              <a:rPr lang="en-US" sz="2500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DINAS KELAUTAN DAN PERIKANAN </a:t>
            </a:r>
            <a:r>
              <a:rPr lang="id-ID" sz="2500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T</a:t>
            </a:r>
            <a:r>
              <a:rPr lang="en-US" sz="2500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.A</a:t>
            </a:r>
            <a:r>
              <a:rPr lang="id-ID" sz="2500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 202</a:t>
            </a:r>
            <a:r>
              <a:rPr lang="en-US" sz="2500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6</a:t>
            </a:r>
            <a:endParaRPr lang="fi-FI" sz="2500" b="1" dirty="0">
              <a:latin typeface="Century Gothic" pitchFamily="34" charset="0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6D34352-E56B-8FC1-258F-F413A5F4DB33}"/>
              </a:ext>
            </a:extLst>
          </p:cNvPr>
          <p:cNvGrpSpPr/>
          <p:nvPr/>
        </p:nvGrpSpPr>
        <p:grpSpPr>
          <a:xfrm>
            <a:off x="-77365" y="2133454"/>
            <a:ext cx="10295664" cy="1727074"/>
            <a:chOff x="721358" y="859042"/>
            <a:chExt cx="6840760" cy="993462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25000">
                <a:schemeClr val="accent3">
                  <a:lumMod val="20000"/>
                  <a:lumOff val="80000"/>
                </a:schemeClr>
              </a:gs>
              <a:gs pos="52289">
                <a:srgbClr val="FBEABB"/>
              </a:gs>
              <a:gs pos="44000">
                <a:schemeClr val="accent3">
                  <a:lumMod val="20000"/>
                  <a:lumOff val="80000"/>
                </a:schemeClr>
              </a:gs>
              <a:gs pos="62000">
                <a:schemeClr val="accent3">
                  <a:lumMod val="60000"/>
                  <a:lumOff val="40000"/>
                </a:schemeClr>
              </a:gs>
              <a:gs pos="91000">
                <a:schemeClr val="accent3">
                  <a:lumMod val="75000"/>
                </a:schemeClr>
              </a:gs>
            </a:gsLst>
            <a:lin ang="5400000" scaled="1"/>
          </a:gradFill>
        </p:grpSpPr>
        <p:sp>
          <p:nvSpPr>
            <p:cNvPr id="4" name="Google Shape;297;p30">
              <a:extLst>
                <a:ext uri="{FF2B5EF4-FFF2-40B4-BE49-F238E27FC236}">
                  <a16:creationId xmlns:a16="http://schemas.microsoft.com/office/drawing/2014/main" id="{908AB7AC-454A-2753-6C61-6D8FE47E0087}"/>
                </a:ext>
              </a:extLst>
            </p:cNvPr>
            <p:cNvSpPr/>
            <p:nvPr/>
          </p:nvSpPr>
          <p:spPr>
            <a:xfrm>
              <a:off x="721358" y="859042"/>
              <a:ext cx="6840760" cy="993462"/>
            </a:xfrm>
            <a:prstGeom prst="parallelogram">
              <a:avLst>
                <a:gd name="adj" fmla="val 55975"/>
              </a:avLst>
            </a:prstGeom>
            <a:grpFill/>
            <a:ln>
              <a:noFill/>
            </a:ln>
          </p:spPr>
          <p:txBody>
            <a:bodyPr spcFirstLastPara="1" wrap="square" lIns="91461" tIns="91461" rIns="91461" bIns="91461" anchor="ctr" anchorCtr="0">
              <a:noAutofit/>
            </a:bodyPr>
            <a:lstStyle/>
            <a:p>
              <a:endParaRPr sz="2401" dirty="0"/>
            </a:p>
          </p:txBody>
        </p:sp>
        <p:sp>
          <p:nvSpPr>
            <p:cNvPr id="5" name="Google Shape;300;p30">
              <a:extLst>
                <a:ext uri="{FF2B5EF4-FFF2-40B4-BE49-F238E27FC236}">
                  <a16:creationId xmlns:a16="http://schemas.microsoft.com/office/drawing/2014/main" id="{38C501CE-CC4F-40A2-809B-D3B77D89F243}"/>
                </a:ext>
              </a:extLst>
            </p:cNvPr>
            <p:cNvSpPr txBox="1">
              <a:spLocks/>
            </p:cNvSpPr>
            <p:nvPr/>
          </p:nvSpPr>
          <p:spPr>
            <a:xfrm>
              <a:off x="2026363" y="863444"/>
              <a:ext cx="4680520" cy="4425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accent5"/>
                </a:buClr>
                <a:buSzPts val="2000"/>
                <a:buFont typeface="Arial"/>
              </a:pPr>
              <a:r>
                <a:rPr lang="id-ID" sz="4002" b="1" dirty="0">
                  <a:latin typeface="Trebuchet MS" pitchFamily="34" charset="0"/>
                  <a:ea typeface="Merriweather"/>
                  <a:cs typeface="Merriweather"/>
                  <a:sym typeface="Merriweather"/>
                </a:rPr>
                <a:t>Rp.</a:t>
              </a:r>
              <a:r>
                <a:rPr lang="en" sz="4002" b="1" dirty="0">
                  <a:latin typeface="Trebuchet MS" pitchFamily="34" charset="0"/>
                  <a:ea typeface="Merriweather"/>
                  <a:cs typeface="Merriweather"/>
                  <a:sym typeface="Merriweather"/>
                </a:rPr>
                <a:t> 54.414.981.314,64 </a:t>
              </a:r>
            </a:p>
          </p:txBody>
        </p:sp>
        <p:sp>
          <p:nvSpPr>
            <p:cNvPr id="6" name="Google Shape;301;p30">
              <a:extLst>
                <a:ext uri="{FF2B5EF4-FFF2-40B4-BE49-F238E27FC236}">
                  <a16:creationId xmlns:a16="http://schemas.microsoft.com/office/drawing/2014/main" id="{C95D5B9F-8519-94C9-BE3D-AF0BE712B936}"/>
                </a:ext>
              </a:extLst>
            </p:cNvPr>
            <p:cNvSpPr txBox="1">
              <a:spLocks/>
            </p:cNvSpPr>
            <p:nvPr/>
          </p:nvSpPr>
          <p:spPr>
            <a:xfrm>
              <a:off x="2353673" y="1289137"/>
              <a:ext cx="4353211" cy="311526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 defTabSz="1221669">
                <a:lnSpc>
                  <a:spcPct val="115000"/>
                </a:lnSpc>
                <a:spcBef>
                  <a:spcPts val="801"/>
                </a:spcBef>
                <a:buClr>
                  <a:schemeClr val="accent1"/>
                </a:buClr>
                <a:buSzPts val="2400"/>
              </a:pPr>
              <a:r>
                <a:rPr lang="en-US" sz="2001" b="1" dirty="0">
                  <a:latin typeface="Trebuchet MS" pitchFamily="34" charset="0"/>
                  <a:ea typeface="Merriweather"/>
                  <a:cs typeface="Merriweather"/>
                  <a:sym typeface="IBM Plex Sans Light"/>
                </a:rPr>
                <a:t>(APBD PERKADA 3)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92CFCCE-2AED-81D6-6C68-865E00BBEE56}"/>
              </a:ext>
            </a:extLst>
          </p:cNvPr>
          <p:cNvGrpSpPr/>
          <p:nvPr/>
        </p:nvGrpSpPr>
        <p:grpSpPr>
          <a:xfrm>
            <a:off x="2032470" y="4664514"/>
            <a:ext cx="10733384" cy="1696210"/>
            <a:chOff x="2998862" y="4365898"/>
            <a:chExt cx="10153128" cy="1331750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25000">
                <a:schemeClr val="accent3">
                  <a:lumMod val="20000"/>
                  <a:lumOff val="80000"/>
                </a:schemeClr>
              </a:gs>
              <a:gs pos="52289">
                <a:srgbClr val="E2FEB8"/>
              </a:gs>
              <a:gs pos="44000">
                <a:schemeClr val="accent3">
                  <a:lumMod val="20000"/>
                  <a:lumOff val="80000"/>
                </a:schemeClr>
              </a:gs>
              <a:gs pos="71000">
                <a:srgbClr val="A5FD7D"/>
              </a:gs>
              <a:gs pos="94000">
                <a:srgbClr val="00DA10"/>
              </a:gs>
            </a:gsLst>
            <a:lin ang="5400000" scaled="1"/>
          </a:gradFill>
        </p:grpSpPr>
        <p:sp>
          <p:nvSpPr>
            <p:cNvPr id="8" name="Google Shape;298;p30">
              <a:extLst>
                <a:ext uri="{FF2B5EF4-FFF2-40B4-BE49-F238E27FC236}">
                  <a16:creationId xmlns:a16="http://schemas.microsoft.com/office/drawing/2014/main" id="{5D5E430C-A6DC-77A5-E927-89035CE47939}"/>
                </a:ext>
              </a:extLst>
            </p:cNvPr>
            <p:cNvSpPr/>
            <p:nvPr/>
          </p:nvSpPr>
          <p:spPr>
            <a:xfrm>
              <a:off x="2998862" y="4365898"/>
              <a:ext cx="10153128" cy="1296144"/>
            </a:xfrm>
            <a:prstGeom prst="parallelogram">
              <a:avLst>
                <a:gd name="adj" fmla="val 55975"/>
              </a:avLst>
            </a:prstGeom>
            <a:grpFill/>
            <a:ln>
              <a:noFill/>
            </a:ln>
          </p:spPr>
          <p:txBody>
            <a:bodyPr spcFirstLastPara="1" wrap="square" lIns="122146" tIns="122146" rIns="122146" bIns="122146" anchor="ctr" anchorCtr="0">
              <a:noAutofit/>
            </a:bodyPr>
            <a:lstStyle/>
            <a:p>
              <a:endParaRPr sz="2401" dirty="0"/>
            </a:p>
          </p:txBody>
        </p:sp>
        <p:sp>
          <p:nvSpPr>
            <p:cNvPr id="10" name="Google Shape;300;p30">
              <a:extLst>
                <a:ext uri="{FF2B5EF4-FFF2-40B4-BE49-F238E27FC236}">
                  <a16:creationId xmlns:a16="http://schemas.microsoft.com/office/drawing/2014/main" id="{5F753BA1-3D75-67EC-816D-DAD0D900BC6F}"/>
                </a:ext>
              </a:extLst>
            </p:cNvPr>
            <p:cNvSpPr txBox="1">
              <a:spLocks/>
            </p:cNvSpPr>
            <p:nvPr/>
          </p:nvSpPr>
          <p:spPr>
            <a:xfrm>
              <a:off x="3924444" y="4606406"/>
              <a:ext cx="7836964" cy="6195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chemeClr val="accent5"/>
                </a:buClr>
                <a:buSzPts val="2000"/>
              </a:pPr>
              <a:r>
                <a:rPr lang="en-US" sz="4000" b="1" dirty="0">
                  <a:latin typeface="Trebuchet MS" panose="020B0603020202020204" pitchFamily="34" charset="0"/>
                  <a:ea typeface="Merriweather"/>
                  <a:cs typeface="Merriweather"/>
                  <a:sym typeface="Merriweather"/>
                </a:rPr>
                <a:t>  </a:t>
              </a:r>
              <a:r>
                <a:rPr lang="id-ID" sz="4000" b="1" dirty="0">
                  <a:latin typeface="Trebuchet MS" panose="020B0603020202020204" pitchFamily="34" charset="0"/>
                  <a:ea typeface="Merriweather"/>
                  <a:cs typeface="Merriweather"/>
                  <a:sym typeface="Merriweather"/>
                </a:rPr>
                <a:t>Rp.</a:t>
              </a:r>
              <a:r>
                <a:rPr lang="en-ID" sz="4000" b="1" i="0" u="none" strike="noStrike" dirty="0">
                  <a:solidFill>
                    <a:srgbClr val="000000"/>
                  </a:solidFill>
                  <a:effectLst/>
                  <a:latin typeface="Trebuchet MS" panose="020B0603020202020204" pitchFamily="34" charset="0"/>
                </a:rPr>
                <a:t> </a:t>
              </a:r>
              <a:r>
                <a:rPr lang="en-ID" sz="4000" b="1" i="0" u="none" strike="noStrike" dirty="0">
                  <a:solidFill>
                    <a:srgbClr val="000000"/>
                  </a:solidFill>
                  <a:effectLst/>
                  <a:latin typeface="Montserrat" panose="00000500000000000000" pitchFamily="2" charset="0"/>
                </a:rPr>
                <a:t>34.542.726.615,00 </a:t>
              </a:r>
              <a:r>
                <a:rPr lang="en-US" sz="4000" b="1" dirty="0">
                  <a:solidFill>
                    <a:srgbClr val="000000"/>
                  </a:solidFill>
                  <a:latin typeface="Trebuchet MS" panose="020B0603020202020204" pitchFamily="34" charset="0"/>
                  <a:cs typeface="Arial" panose="020B0604020202020204" pitchFamily="34" charset="0"/>
                  <a:sym typeface="Merriweather"/>
                </a:rPr>
                <a:t>(</a:t>
              </a:r>
              <a:r>
                <a:rPr lang="en-ID" sz="4000" b="1" dirty="0">
                  <a:solidFill>
                    <a:srgbClr val="000000"/>
                  </a:solidFill>
                  <a:latin typeface="Montserrat" panose="00000500000000000000" pitchFamily="2" charset="0"/>
                  <a:cs typeface="Arial" panose="020B0604020202020204" pitchFamily="34" charset="0"/>
                  <a:sym typeface="Merriweather"/>
                </a:rPr>
                <a:t>63,48</a:t>
              </a:r>
              <a:r>
                <a:rPr lang="en-US" sz="4000" b="1" dirty="0">
                  <a:latin typeface="Trebuchet MS" panose="020B0603020202020204" pitchFamily="34" charset="0"/>
                  <a:ea typeface="Merriweather"/>
                  <a:cs typeface="Arial" panose="020B0604020202020204" pitchFamily="34" charset="0"/>
                  <a:sym typeface="Merriweather"/>
                </a:rPr>
                <a:t>%)</a:t>
              </a:r>
            </a:p>
            <a:p>
              <a:pPr algn="ctr">
                <a:lnSpc>
                  <a:spcPct val="90000"/>
                </a:lnSpc>
                <a:buClr>
                  <a:schemeClr val="accent5"/>
                </a:buClr>
                <a:buSzPts val="2000"/>
              </a:pPr>
              <a:r>
                <a:rPr lang="id-ID" sz="4000" b="1" dirty="0">
                  <a:latin typeface="Trebuchet MS" panose="020B0603020202020204" pitchFamily="34" charset="0"/>
                  <a:ea typeface="Merriweather"/>
                  <a:cs typeface="Arial" panose="020B0604020202020204" pitchFamily="34" charset="0"/>
                  <a:sym typeface="Merriweather"/>
                </a:rPr>
                <a:t> </a:t>
              </a:r>
              <a:r>
                <a:rPr lang="en-US" sz="4000" b="1" dirty="0" err="1">
                  <a:latin typeface="Trebuchet MS" panose="020B0603020202020204" pitchFamily="34" charset="0"/>
                  <a:ea typeface="Merriweather"/>
                  <a:cs typeface="Arial" panose="020B0604020202020204" pitchFamily="34" charset="0"/>
                  <a:sym typeface="Merriweather"/>
                </a:rPr>
                <a:t>Fisik</a:t>
              </a:r>
              <a:r>
                <a:rPr lang="en-US" sz="4000" b="1" dirty="0">
                  <a:latin typeface="Trebuchet MS" panose="020B0603020202020204" pitchFamily="34" charset="0"/>
                  <a:ea typeface="Merriweather"/>
                  <a:cs typeface="Arial" panose="020B0604020202020204" pitchFamily="34" charset="0"/>
                  <a:sym typeface="Merriweather"/>
                </a:rPr>
                <a:t> 66,70%</a:t>
              </a:r>
              <a:endParaRPr lang="en" sz="4000" b="1" dirty="0">
                <a:latin typeface="Trebuchet MS" panose="020B0603020202020204" pitchFamily="34" charset="0"/>
                <a:ea typeface="Merriweather"/>
                <a:cs typeface="Arial" panose="020B0604020202020204" pitchFamily="34" charset="0"/>
                <a:sym typeface="Merriweather"/>
              </a:endParaRPr>
            </a:p>
          </p:txBody>
        </p:sp>
        <p:sp>
          <p:nvSpPr>
            <p:cNvPr id="11" name="Google Shape;301;p30">
              <a:extLst>
                <a:ext uri="{FF2B5EF4-FFF2-40B4-BE49-F238E27FC236}">
                  <a16:creationId xmlns:a16="http://schemas.microsoft.com/office/drawing/2014/main" id="{C2E33848-3CAC-74FC-C9DD-863892E1ACC5}"/>
                </a:ext>
              </a:extLst>
            </p:cNvPr>
            <p:cNvSpPr txBox="1">
              <a:spLocks/>
            </p:cNvSpPr>
            <p:nvPr/>
          </p:nvSpPr>
          <p:spPr>
            <a:xfrm>
              <a:off x="4660084" y="5261512"/>
              <a:ext cx="6549228" cy="4361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 defTabSz="1221669">
                <a:lnSpc>
                  <a:spcPct val="115000"/>
                </a:lnSpc>
                <a:spcBef>
                  <a:spcPts val="801"/>
                </a:spcBef>
                <a:buClr>
                  <a:schemeClr val="accent1"/>
                </a:buClr>
                <a:buSzPts val="2400"/>
              </a:pPr>
              <a:r>
                <a:rPr lang="id-ID" sz="2001" b="1" dirty="0">
                  <a:latin typeface="Trebuchet MS" pitchFamily="34" charset="0"/>
                  <a:ea typeface="Merriweather"/>
                  <a:cs typeface="Merriweather"/>
                  <a:sym typeface="IBM Plex Sans Light"/>
                </a:rPr>
                <a:t>Realisasi s.d </a:t>
              </a:r>
              <a:r>
                <a:rPr lang="en-US" sz="2001" b="1" dirty="0">
                  <a:latin typeface="Trebuchet MS" pitchFamily="34" charset="0"/>
                  <a:ea typeface="Merriweather"/>
                  <a:cs typeface="Merriweather"/>
                  <a:sym typeface="IBM Plex Sans Light"/>
                </a:rPr>
                <a:t>11 September 2026</a:t>
              </a:r>
            </a:p>
          </p:txBody>
        </p:sp>
      </p:grpSp>
      <p:sp>
        <p:nvSpPr>
          <p:cNvPr id="102" name="Rectangle 101">
            <a:extLst>
              <a:ext uri="{FF2B5EF4-FFF2-40B4-BE49-F238E27FC236}">
                <a16:creationId xmlns:a16="http://schemas.microsoft.com/office/drawing/2014/main" id="{20D684C7-2917-FB8B-7429-423A27B3586A}"/>
              </a:ext>
            </a:extLst>
          </p:cNvPr>
          <p:cNvSpPr/>
          <p:nvPr/>
        </p:nvSpPr>
        <p:spPr>
          <a:xfrm>
            <a:off x="-77366" y="697885"/>
            <a:ext cx="12195176" cy="4573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76" tIns="45738" rIns="91476" bIns="457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1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07624"/>
              </a:highlight>
            </a:endParaRPr>
          </a:p>
        </p:txBody>
      </p:sp>
      <p:pic>
        <p:nvPicPr>
          <p:cNvPr id="103" name="Picture 102">
            <a:extLst>
              <a:ext uri="{FF2B5EF4-FFF2-40B4-BE49-F238E27FC236}">
                <a16:creationId xmlns:a16="http://schemas.microsoft.com/office/drawing/2014/main" id="{AF54F969-9A42-8447-D0EC-ED4362AE44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017" y="2202360"/>
            <a:ext cx="1219676" cy="1219676"/>
          </a:xfrm>
          <a:prstGeom prst="rect">
            <a:avLst/>
          </a:prstGeom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id="{CB6155B8-4CCD-9E43-F1B1-9DF3E39AB5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730" y="4870002"/>
            <a:ext cx="1219676" cy="1219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479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05783" y="156926"/>
            <a:ext cx="1218759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90000"/>
              </a:lnSpc>
              <a:buClr>
                <a:schemeClr val="accent5"/>
              </a:buClr>
              <a:buSzPts val="2000"/>
            </a:pPr>
            <a:r>
              <a:rPr lang="en-US" sz="2400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KESESUAIAN</a:t>
            </a:r>
            <a:r>
              <a:rPr lang="id-ID" sz="2400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 TARGET DAN REALISASI KEUANGAN </a:t>
            </a:r>
            <a:r>
              <a:rPr lang="en-US" sz="2400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APBD PERKADA (3) TA. 2026 </a:t>
            </a:r>
          </a:p>
          <a:p>
            <a:pPr algn="ctr" fontAlgn="base">
              <a:lnSpc>
                <a:spcPct val="90000"/>
              </a:lnSpc>
              <a:buClr>
                <a:schemeClr val="accent5"/>
              </a:buClr>
              <a:buSzPts val="2000"/>
            </a:pPr>
            <a:r>
              <a:rPr lang="id-ID" sz="2400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S.D</a:t>
            </a:r>
            <a:r>
              <a:rPr lang="en-US" sz="2400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 11 September 2026</a:t>
            </a:r>
            <a:endParaRPr lang="fi-FI" sz="2400" b="1" dirty="0">
              <a:latin typeface="Century Gothic" pitchFamily="34" charset="0"/>
              <a:ea typeface="Merriweather"/>
              <a:cs typeface="Merriweather"/>
              <a:sym typeface="Merriweather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96650" y="2349130"/>
            <a:ext cx="10582726" cy="4319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23B02F0-5C97-04C8-064F-D7A668CC4291}"/>
              </a:ext>
            </a:extLst>
          </p:cNvPr>
          <p:cNvSpPr/>
          <p:nvPr/>
        </p:nvSpPr>
        <p:spPr>
          <a:xfrm>
            <a:off x="1214237" y="5485446"/>
            <a:ext cx="5975281" cy="7939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sz="2000" u="sng" dirty="0">
                <a:solidFill>
                  <a:schemeClr val="tx1"/>
                </a:solidFill>
              </a:rPr>
              <a:t>Target </a:t>
            </a:r>
            <a:r>
              <a:rPr lang="en-ID" sz="2000" u="sng" dirty="0" err="1">
                <a:solidFill>
                  <a:schemeClr val="tx1"/>
                </a:solidFill>
              </a:rPr>
              <a:t>Realisasi</a:t>
            </a:r>
            <a:r>
              <a:rPr lang="en-ID" sz="2000" u="sng" dirty="0">
                <a:solidFill>
                  <a:schemeClr val="tx1"/>
                </a:solidFill>
              </a:rPr>
              <a:t> </a:t>
            </a:r>
            <a:r>
              <a:rPr lang="en-ID" sz="2000" u="sng" dirty="0" err="1">
                <a:solidFill>
                  <a:schemeClr val="tx1"/>
                </a:solidFill>
              </a:rPr>
              <a:t>Keuangan</a:t>
            </a:r>
            <a:r>
              <a:rPr lang="en-ID" sz="2000" u="sng" dirty="0">
                <a:solidFill>
                  <a:schemeClr val="tx1"/>
                </a:solidFill>
              </a:rPr>
              <a:t> </a:t>
            </a:r>
            <a:r>
              <a:rPr lang="en-ID" sz="2000" u="sng" dirty="0" err="1">
                <a:solidFill>
                  <a:schemeClr val="tx1"/>
                </a:solidFill>
              </a:rPr>
              <a:t>Periode</a:t>
            </a:r>
            <a:r>
              <a:rPr lang="en-ID" sz="2000" u="sng" dirty="0">
                <a:solidFill>
                  <a:schemeClr val="tx1"/>
                </a:solidFill>
              </a:rPr>
              <a:t> September</a:t>
            </a:r>
          </a:p>
          <a:p>
            <a:r>
              <a:rPr lang="en-ID" sz="2000" dirty="0">
                <a:solidFill>
                  <a:schemeClr val="tx1"/>
                </a:solidFill>
              </a:rPr>
              <a:t>Target		:  67 % </a:t>
            </a:r>
          </a:p>
          <a:p>
            <a:pPr lvl="0">
              <a:lnSpc>
                <a:spcPct val="90000"/>
              </a:lnSpc>
              <a:buClr>
                <a:srgbClr val="5B9BD5"/>
              </a:buClr>
              <a:buSzPts val="2000"/>
              <a:defRPr/>
            </a:pPr>
            <a:r>
              <a:rPr lang="en-ID" sz="2000" dirty="0" err="1">
                <a:solidFill>
                  <a:schemeClr val="tx1"/>
                </a:solidFill>
              </a:rPr>
              <a:t>Realisasi</a:t>
            </a:r>
            <a:r>
              <a:rPr lang="en-ID" sz="2000" dirty="0">
                <a:solidFill>
                  <a:schemeClr val="tx1"/>
                </a:solidFill>
              </a:rPr>
              <a:t>		: </a:t>
            </a:r>
            <a:r>
              <a:rPr lang="en-ID" sz="2000" i="0" u="none" strike="noStrike" dirty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lang="en-ID" sz="2000" dirty="0">
                <a:solidFill>
                  <a:srgbClr val="000000"/>
                </a:solidFill>
                <a:latin typeface="Arial Narrow" panose="020B0606020202030204" pitchFamily="34" charset="0"/>
              </a:rPr>
              <a:t>34.542.726.615,00 (63,48%)</a:t>
            </a:r>
          </a:p>
          <a:p>
            <a:pPr>
              <a:lnSpc>
                <a:spcPct val="90000"/>
              </a:lnSpc>
              <a:buClr>
                <a:srgbClr val="5B9BD5"/>
              </a:buClr>
              <a:buSzPts val="2000"/>
              <a:defRPr/>
            </a:pPr>
            <a:r>
              <a:rPr lang="en-ID" sz="2000" b="0" i="0" dirty="0" err="1">
                <a:solidFill>
                  <a:schemeClr val="tx1"/>
                </a:solidFill>
                <a:effectLst/>
              </a:rPr>
              <a:t>Keuangan</a:t>
            </a:r>
            <a:r>
              <a:rPr lang="en-ID" sz="2000" dirty="0">
                <a:solidFill>
                  <a:schemeClr val="tx1"/>
                </a:solidFill>
              </a:rPr>
              <a:t> Daerah	</a:t>
            </a:r>
            <a:r>
              <a:rPr lang="en-ID" sz="2000" b="0" i="0" dirty="0">
                <a:solidFill>
                  <a:schemeClr val="tx1"/>
                </a:solidFill>
                <a:effectLst/>
              </a:rPr>
              <a:t>:       %</a:t>
            </a:r>
            <a:endParaRPr kumimoji="0" lang="en-US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Merriweather"/>
              <a:cs typeface="Merriweather"/>
              <a:sym typeface="Merriweather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31E3C83-2D20-94FD-5B03-20204B2E7527}"/>
              </a:ext>
            </a:extLst>
          </p:cNvPr>
          <p:cNvSpPr/>
          <p:nvPr/>
        </p:nvSpPr>
        <p:spPr>
          <a:xfrm>
            <a:off x="7021353" y="5354393"/>
            <a:ext cx="5975281" cy="7939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u="sng" dirty="0">
                <a:solidFill>
                  <a:schemeClr val="tx1"/>
                </a:solidFill>
              </a:rPr>
              <a:t>Target </a:t>
            </a:r>
            <a:r>
              <a:rPr lang="en-US" sz="2000" u="sng" dirty="0" err="1">
                <a:solidFill>
                  <a:schemeClr val="tx1"/>
                </a:solidFill>
              </a:rPr>
              <a:t>Realisasi</a:t>
            </a:r>
            <a:r>
              <a:rPr lang="en-US" sz="2000" u="sng" dirty="0">
                <a:solidFill>
                  <a:schemeClr val="tx1"/>
                </a:solidFill>
              </a:rPr>
              <a:t> </a:t>
            </a:r>
            <a:r>
              <a:rPr lang="en-US" sz="2000" u="sng" dirty="0" err="1">
                <a:solidFill>
                  <a:schemeClr val="tx1"/>
                </a:solidFill>
              </a:rPr>
              <a:t>Fisik</a:t>
            </a:r>
            <a:r>
              <a:rPr lang="en-US" sz="2000" u="sng" dirty="0">
                <a:solidFill>
                  <a:schemeClr val="tx1"/>
                </a:solidFill>
              </a:rPr>
              <a:t> </a:t>
            </a:r>
            <a:r>
              <a:rPr lang="en-ID" sz="2000" u="sng" dirty="0" err="1">
                <a:solidFill>
                  <a:schemeClr val="tx1"/>
                </a:solidFill>
              </a:rPr>
              <a:t>Periode</a:t>
            </a:r>
            <a:r>
              <a:rPr lang="en-ID" sz="2000" u="sng" dirty="0">
                <a:solidFill>
                  <a:schemeClr val="tx1"/>
                </a:solidFill>
              </a:rPr>
              <a:t> September</a:t>
            </a:r>
          </a:p>
          <a:p>
            <a:r>
              <a:rPr lang="en-ID" sz="2000" dirty="0">
                <a:solidFill>
                  <a:schemeClr val="tx1"/>
                </a:solidFill>
              </a:rPr>
              <a:t>Target	     	:  76 %</a:t>
            </a:r>
          </a:p>
          <a:p>
            <a:r>
              <a:rPr lang="en-ID" sz="2000" dirty="0" err="1">
                <a:solidFill>
                  <a:schemeClr val="tx1"/>
                </a:solidFill>
              </a:rPr>
              <a:t>Realisasi</a:t>
            </a:r>
            <a:r>
              <a:rPr lang="en-ID" sz="2000" dirty="0">
                <a:solidFill>
                  <a:schemeClr val="tx1"/>
                </a:solidFill>
              </a:rPr>
              <a:t>      	:  66,70%</a:t>
            </a:r>
          </a:p>
          <a:p>
            <a:r>
              <a:rPr lang="en-ID" sz="2000" b="0" i="0" dirty="0" err="1">
                <a:solidFill>
                  <a:schemeClr val="tx1"/>
                </a:solidFill>
                <a:effectLst/>
              </a:rPr>
              <a:t>Fisik</a:t>
            </a:r>
            <a:r>
              <a:rPr lang="en-ID" sz="2000" b="0" i="0" dirty="0">
                <a:solidFill>
                  <a:schemeClr val="tx1"/>
                </a:solidFill>
                <a:effectLst/>
              </a:rPr>
              <a:t> Daerah	: </a:t>
            </a:r>
            <a:r>
              <a:rPr lang="en-ID" sz="2000" b="0" i="0" dirty="0">
                <a:solidFill>
                  <a:srgbClr val="FF0000"/>
                </a:solidFill>
                <a:effectLst/>
              </a:rPr>
              <a:t>       </a:t>
            </a:r>
            <a:r>
              <a:rPr lang="en-ID" sz="2000" b="0" i="0" dirty="0">
                <a:solidFill>
                  <a:schemeClr val="bg1">
                    <a:lumMod val="95000"/>
                  </a:schemeClr>
                </a:solidFill>
                <a:effectLst/>
              </a:rPr>
              <a:t>3</a:t>
            </a:r>
            <a:r>
              <a:rPr lang="en-ID" sz="2000" b="0" i="0" dirty="0">
                <a:solidFill>
                  <a:schemeClr val="tx1"/>
                </a:solidFill>
                <a:effectLst/>
              </a:rPr>
              <a:t>%</a:t>
            </a:r>
            <a:endParaRPr lang="en-ID" sz="2000" dirty="0">
              <a:solidFill>
                <a:schemeClr val="tx1"/>
              </a:solidFill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D7DEBEEC-9EE3-4EA3-A85D-07FB2A8663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6458320"/>
              </p:ext>
            </p:extLst>
          </p:nvPr>
        </p:nvGraphicFramePr>
        <p:xfrm>
          <a:off x="6554583" y="975585"/>
          <a:ext cx="4463463" cy="4105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CE4D2B94-4DD2-8216-6C97-90EA37330A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6028723"/>
              </p:ext>
            </p:extLst>
          </p:nvPr>
        </p:nvGraphicFramePr>
        <p:xfrm>
          <a:off x="1308578" y="1008628"/>
          <a:ext cx="4463463" cy="4105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E3636E9-02EA-FBD0-2502-DA7C885A615C}"/>
              </a:ext>
            </a:extLst>
          </p:cNvPr>
          <p:cNvSpPr/>
          <p:nvPr/>
        </p:nvSpPr>
        <p:spPr>
          <a:xfrm>
            <a:off x="-3176" y="383528"/>
            <a:ext cx="12195176" cy="6465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90000"/>
              </a:lnSpc>
              <a:buClr>
                <a:schemeClr val="accent5"/>
              </a:buClr>
              <a:buSzPts val="2000"/>
            </a:pPr>
            <a:r>
              <a:rPr lang="id-ID" sz="2001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REKAP</a:t>
            </a:r>
            <a:r>
              <a:rPr lang="en-US" sz="2001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ITULASI</a:t>
            </a:r>
            <a:r>
              <a:rPr lang="id-ID" sz="2001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 </a:t>
            </a:r>
            <a:r>
              <a:rPr lang="fi-FI" sz="2001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A</a:t>
            </a:r>
            <a:r>
              <a:rPr lang="id-ID" sz="2001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NGGARAN PER SUB ORGANISASI</a:t>
            </a:r>
            <a:endParaRPr lang="en-US" sz="2001" b="1" dirty="0">
              <a:latin typeface="Century Gothic" pitchFamily="34" charset="0"/>
              <a:ea typeface="Merriweather"/>
              <a:cs typeface="Merriweather"/>
              <a:sym typeface="Merriweather"/>
            </a:endParaRPr>
          </a:p>
          <a:p>
            <a:pPr algn="ctr" fontAlgn="base">
              <a:lnSpc>
                <a:spcPct val="90000"/>
              </a:lnSpc>
              <a:buClr>
                <a:schemeClr val="accent5"/>
              </a:buClr>
              <a:buSzPts val="2000"/>
            </a:pPr>
            <a:r>
              <a:rPr lang="en-US" sz="2001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DINAS KELAUTAN DAN PERIKANAN PROV. KEPRI TA. 2026</a:t>
            </a:r>
            <a:endParaRPr lang="fi-FI" sz="2001" b="1" dirty="0">
              <a:latin typeface="Century Gothic" pitchFamily="34" charset="0"/>
              <a:ea typeface="Merriweather"/>
              <a:cs typeface="Merriweather"/>
              <a:sym typeface="Merriweather"/>
            </a:endParaRPr>
          </a:p>
        </p:txBody>
      </p: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377D9BF-1240-1ECA-C71E-BDDB52B122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00"/>
            <a:ext cx="12192000" cy="568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652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4FD07-6E8E-5532-27C6-AD75B9239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5D3F51-E5A3-F828-A996-609D85962F24}"/>
              </a:ext>
            </a:extLst>
          </p:cNvPr>
          <p:cNvSpPr/>
          <p:nvPr/>
        </p:nvSpPr>
        <p:spPr>
          <a:xfrm>
            <a:off x="-6352" y="235397"/>
            <a:ext cx="12195176" cy="6465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90000"/>
              </a:lnSpc>
              <a:buClr>
                <a:schemeClr val="accent5"/>
              </a:buClr>
              <a:buSzPts val="2000"/>
            </a:pPr>
            <a:r>
              <a:rPr lang="id-ID" sz="2001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REKAP</a:t>
            </a:r>
            <a:r>
              <a:rPr lang="en-US" sz="2001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ITULASI</a:t>
            </a:r>
            <a:r>
              <a:rPr lang="id-ID" sz="2001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 </a:t>
            </a:r>
            <a:r>
              <a:rPr lang="fi-FI" sz="2001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A</a:t>
            </a:r>
            <a:r>
              <a:rPr lang="id-ID" sz="2001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NGGARAN PER SUB ORGANISASI</a:t>
            </a:r>
            <a:endParaRPr lang="en-US" sz="2001" b="1" dirty="0">
              <a:latin typeface="Century Gothic" pitchFamily="34" charset="0"/>
              <a:ea typeface="Merriweather"/>
              <a:cs typeface="Merriweather"/>
              <a:sym typeface="Merriweather"/>
            </a:endParaRPr>
          </a:p>
          <a:p>
            <a:pPr algn="ctr" fontAlgn="base">
              <a:lnSpc>
                <a:spcPct val="90000"/>
              </a:lnSpc>
              <a:buClr>
                <a:schemeClr val="accent5"/>
              </a:buClr>
              <a:buSzPts val="2000"/>
            </a:pPr>
            <a:r>
              <a:rPr lang="en-US" sz="2001" b="1" dirty="0">
                <a:latin typeface="Century Gothic" pitchFamily="34" charset="0"/>
                <a:ea typeface="Merriweather"/>
                <a:cs typeface="Merriweather"/>
                <a:sym typeface="Merriweather"/>
              </a:rPr>
              <a:t>DINAS KELAUTAN DAN PERIKANAN PROV. KEPRI TA. 2026</a:t>
            </a:r>
            <a:endParaRPr lang="fi-FI" sz="2001" b="1" dirty="0">
              <a:latin typeface="Century Gothic" pitchFamily="34" charset="0"/>
              <a:ea typeface="Merriweather"/>
              <a:cs typeface="Merriweather"/>
              <a:sym typeface="Merriweather"/>
            </a:endParaRPr>
          </a:p>
        </p:txBody>
      </p:sp>
      <p:pic>
        <p:nvPicPr>
          <p:cNvPr id="3" name="Picture 2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CC6D3490-58EB-679E-D67D-ECB93578B6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"/>
          <a:stretch/>
        </p:blipFill>
        <p:spPr>
          <a:xfrm>
            <a:off x="0" y="881980"/>
            <a:ext cx="12192000" cy="558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787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2B106-5D63-B247-C044-8EFC695A7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225118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 err="1">
                <a:latin typeface="Arial Black" panose="020B0A04020102020204" pitchFamily="34" charset="0"/>
              </a:rPr>
              <a:t>Realisasi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Pendapatan</a:t>
            </a:r>
            <a:br>
              <a:rPr lang="en-US" sz="2400" b="1" dirty="0">
                <a:latin typeface="Arial Black" panose="020B0A04020102020204" pitchFamily="34" charset="0"/>
              </a:rPr>
            </a:br>
            <a:r>
              <a:rPr lang="en-US" sz="2400" b="1" dirty="0">
                <a:latin typeface="Arial Black" panose="020B0A04020102020204" pitchFamily="34" charset="0"/>
              </a:rPr>
              <a:t>Dinas </a:t>
            </a:r>
            <a:r>
              <a:rPr lang="en-US" sz="2400" b="1" dirty="0" err="1">
                <a:latin typeface="Arial Black" panose="020B0A04020102020204" pitchFamily="34" charset="0"/>
              </a:rPr>
              <a:t>Kelautan</a:t>
            </a:r>
            <a:r>
              <a:rPr lang="en-US" sz="2400" b="1" dirty="0">
                <a:latin typeface="Arial Black" panose="020B0A04020102020204" pitchFamily="34" charset="0"/>
              </a:rPr>
              <a:t> dan </a:t>
            </a:r>
            <a:r>
              <a:rPr lang="en-US" sz="2400" b="1" dirty="0" err="1">
                <a:latin typeface="Arial Black" panose="020B0A04020102020204" pitchFamily="34" charset="0"/>
              </a:rPr>
              <a:t>Perikanan</a:t>
            </a:r>
            <a:br>
              <a:rPr lang="en-US" sz="2400" b="1" dirty="0">
                <a:latin typeface="Arial Black" panose="020B0A04020102020204" pitchFamily="34" charset="0"/>
              </a:rPr>
            </a:br>
            <a:r>
              <a:rPr lang="en-US" sz="2400" b="1" dirty="0" err="1">
                <a:latin typeface="Arial Black" panose="020B0A04020102020204" pitchFamily="34" charset="0"/>
              </a:rPr>
              <a:t>Provinsi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Kepulauan</a:t>
            </a:r>
            <a:r>
              <a:rPr lang="en-US" sz="2400" b="1" dirty="0">
                <a:latin typeface="Arial Black" panose="020B0A04020102020204" pitchFamily="34" charset="0"/>
              </a:rPr>
              <a:t> Riau T.A 2026</a:t>
            </a:r>
            <a:endParaRPr lang="en-ID" sz="2400" b="1" dirty="0">
              <a:latin typeface="Arial Black" panose="020B0A04020102020204" pitchFamily="34" charset="0"/>
            </a:endParaRPr>
          </a:p>
        </p:txBody>
      </p:sp>
      <p:pic>
        <p:nvPicPr>
          <p:cNvPr id="4" name="Picture 3" descr="A white sheet with black text&#10;&#10;AI-generated content may be incorrect.">
            <a:extLst>
              <a:ext uri="{FF2B5EF4-FFF2-40B4-BE49-F238E27FC236}">
                <a16:creationId xmlns:a16="http://schemas.microsoft.com/office/drawing/2014/main" id="{B3A1BC73-20EF-CD32-A5A2-F209BA7C19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5628"/>
            <a:ext cx="12192000" cy="5433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628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65206" y="2850663"/>
            <a:ext cx="6463178" cy="2016487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7" name="Picture 16" descr="02 Logo_BerAKHLAK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16758" y="5553801"/>
            <a:ext cx="1991011" cy="777773"/>
          </a:xfrm>
          <a:prstGeom prst="rect">
            <a:avLst/>
          </a:prstGeom>
        </p:spPr>
      </p:pic>
      <p:pic>
        <p:nvPicPr>
          <p:cNvPr id="20" name="Picture 19" descr="01 Berakhlak"/>
          <p:cNvPicPr>
            <a:picLocks noChangeAspect="1"/>
          </p:cNvPicPr>
          <p:nvPr/>
        </p:nvPicPr>
        <p:blipFill>
          <a:blip r:embed="rId4" cstate="print"/>
          <a:srcRect l="70378"/>
          <a:stretch>
            <a:fillRect/>
          </a:stretch>
        </p:blipFill>
        <p:spPr>
          <a:xfrm>
            <a:off x="1807312" y="5470916"/>
            <a:ext cx="1414872" cy="923678"/>
          </a:xfrm>
          <a:prstGeom prst="rect">
            <a:avLst/>
          </a:prstGeom>
        </p:spPr>
      </p:pic>
      <p:pic>
        <p:nvPicPr>
          <p:cNvPr id="22" name="Picture 16" descr="http://2.bp.blogspot.com/-nbaCfisAsXU/T0jhJQFt5kI/AAAAAAAAFbA/_0uF92s4vH8/s1600/LOGO+PROVINSI+KEPULAUAN+RIA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616" y="332254"/>
            <a:ext cx="1544356" cy="19975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5" name="Google Shape;217;p38"/>
          <p:cNvSpPr txBox="1">
            <a:spLocks/>
          </p:cNvSpPr>
          <p:nvPr/>
        </p:nvSpPr>
        <p:spPr>
          <a:xfrm>
            <a:off x="8537465" y="5603940"/>
            <a:ext cx="2664643" cy="475862"/>
          </a:xfrm>
          <a:prstGeom prst="rect">
            <a:avLst/>
          </a:prstGeom>
        </p:spPr>
        <p:txBody>
          <a:bodyPr spcFirstLastPara="1" wrap="square" lIns="91437" tIns="91437" rIns="91437" bIns="91437" anchor="t" anchorCtr="0">
            <a:noAutofit/>
          </a:bodyPr>
          <a:lstStyle/>
          <a:p>
            <a:pPr defTabSz="1219292">
              <a:defRPr/>
            </a:pPr>
            <a:r>
              <a:rPr lang="id-ID" sz="1601" b="1" dirty="0">
                <a:solidFill>
                  <a:srgbClr val="002060"/>
                </a:solidFill>
              </a:rPr>
              <a:t>@humasdkpprovkepri</a:t>
            </a:r>
          </a:p>
        </p:txBody>
      </p:sp>
      <p:sp>
        <p:nvSpPr>
          <p:cNvPr id="26" name="Google Shape;217;p38"/>
          <p:cNvSpPr txBox="1">
            <a:spLocks/>
          </p:cNvSpPr>
          <p:nvPr/>
        </p:nvSpPr>
        <p:spPr>
          <a:xfrm>
            <a:off x="8512700" y="6156662"/>
            <a:ext cx="3456834" cy="475862"/>
          </a:xfrm>
          <a:prstGeom prst="rect">
            <a:avLst/>
          </a:prstGeom>
        </p:spPr>
        <p:txBody>
          <a:bodyPr spcFirstLastPara="1" wrap="square" lIns="91437" tIns="91437" rIns="91437" bIns="91437" anchor="t" anchorCtr="0">
            <a:noAutofit/>
          </a:bodyPr>
          <a:lstStyle/>
          <a:p>
            <a:pPr defTabSz="1219292">
              <a:spcBef>
                <a:spcPct val="20000"/>
              </a:spcBef>
              <a:defRPr/>
            </a:pPr>
            <a:r>
              <a:rPr lang="id-ID" sz="1601" b="1" dirty="0">
                <a:solidFill>
                  <a:srgbClr val="002060"/>
                </a:solidFill>
              </a:rPr>
              <a:t>https://dislautkan.kepriprov.go.id/</a:t>
            </a:r>
          </a:p>
        </p:txBody>
      </p:sp>
      <p:pic>
        <p:nvPicPr>
          <p:cNvPr id="7171" name="Picture 3" descr="E:\2022\RB\Instagram_icon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58746" y="5553801"/>
            <a:ext cx="576139" cy="576139"/>
          </a:xfrm>
          <a:prstGeom prst="rect">
            <a:avLst/>
          </a:prstGeom>
          <a:noFill/>
        </p:spPr>
      </p:pic>
      <p:sp>
        <p:nvSpPr>
          <p:cNvPr id="29" name="Block Arc 14">
            <a:extLst>
              <a:ext uri="{FF2B5EF4-FFF2-40B4-BE49-F238E27FC236}">
                <a16:creationId xmlns:a16="http://schemas.microsoft.com/office/drawing/2014/main" id="{6AC5AE3A-94A0-448E-BB40-F534B002DA60}"/>
              </a:ext>
            </a:extLst>
          </p:cNvPr>
          <p:cNvSpPr/>
          <p:nvPr/>
        </p:nvSpPr>
        <p:spPr>
          <a:xfrm rot="16200000">
            <a:off x="8040468" y="6190854"/>
            <a:ext cx="432104" cy="504124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52" tIns="45726" rIns="91452" bIns="4572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chemeClr val="tx1"/>
              </a:solidFill>
            </a:endParaRPr>
          </a:p>
        </p:txBody>
      </p:sp>
      <p:pic>
        <p:nvPicPr>
          <p:cNvPr id="11" name="Picture 10" descr="pngaaa.com-2987381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376" y="5193426"/>
            <a:ext cx="1655844" cy="165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792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3792</TotalTime>
  <Words>188</Words>
  <Application>Microsoft Office PowerPoint</Application>
  <PresentationFormat>Widescreen</PresentationFormat>
  <Paragraphs>27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20" baseType="lpstr">
      <vt:lpstr>ADLaM Display</vt:lpstr>
      <vt:lpstr>Arial</vt:lpstr>
      <vt:lpstr>Arial Black</vt:lpstr>
      <vt:lpstr>Arial Narrow</vt:lpstr>
      <vt:lpstr>Arno Pro Light Display</vt:lpstr>
      <vt:lpstr>Bahnschrift</vt:lpstr>
      <vt:lpstr>Calibri</vt:lpstr>
      <vt:lpstr>Calibri Light</vt:lpstr>
      <vt:lpstr>Century Gothic</vt:lpstr>
      <vt:lpstr>Merriweather</vt:lpstr>
      <vt:lpstr>Montserrat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Realisasi Pendapatan Dinas Kelautan dan Perikanan Provinsi Kepulauan Riau T.A 2026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renva dkp</dc:creator>
  <cp:lastModifiedBy>Asus</cp:lastModifiedBy>
  <cp:revision>271</cp:revision>
  <cp:lastPrinted>2026-06-29T00:39:02Z</cp:lastPrinted>
  <dcterms:created xsi:type="dcterms:W3CDTF">2023-03-12T13:54:11Z</dcterms:created>
  <dcterms:modified xsi:type="dcterms:W3CDTF">2026-09-11T11:55:57Z</dcterms:modified>
</cp:coreProperties>
</file>