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12221" r:id="rId2"/>
    <p:sldId id="12238" r:id="rId3"/>
    <p:sldId id="12241" r:id="rId4"/>
    <p:sldId id="12223" r:id="rId5"/>
    <p:sldId id="12247" r:id="rId6"/>
    <p:sldId id="12257" r:id="rId7"/>
    <p:sldId id="12250" r:id="rId8"/>
    <p:sldId id="12255" r:id="rId9"/>
    <p:sldId id="12253" r:id="rId10"/>
    <p:sldId id="12251" r:id="rId11"/>
    <p:sldId id="12252" r:id="rId12"/>
    <p:sldId id="12226" r:id="rId13"/>
    <p:sldId id="12239" r:id="rId14"/>
    <p:sldId id="282" r:id="rId15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dirty="0">
                <a:solidFill>
                  <a:schemeClr val="tx1"/>
                </a:solidFill>
              </a:rPr>
              <a:t>REALISASI</a:t>
            </a:r>
            <a:r>
              <a:rPr lang="en-ID" baseline="0" dirty="0">
                <a:solidFill>
                  <a:schemeClr val="tx1"/>
                </a:solidFill>
              </a:rPr>
              <a:t> KEUANGAN</a:t>
            </a:r>
            <a:endParaRPr lang="en-ID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D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 OPD</c:v>
                </c:pt>
              </c:strCache>
            </c:strRef>
          </c:tx>
          <c:spPr>
            <a:solidFill>
              <a:srgbClr val="00DA1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49-41C7-9834-B4B1510F9A94}"/>
              </c:ext>
            </c:extLst>
          </c:dPt>
          <c:cat>
            <c:strRef>
              <c:f>Sheet1!$A$2</c:f>
              <c:strCache>
                <c:ptCount val="1"/>
                <c:pt idx="0">
                  <c:v>Realisasi Keuangan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75-4834-9B95-A8BFDC929E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Realisasi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Realisasi Keuangan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0.96650000000000003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75-4834-9B95-A8BFDC929E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529264"/>
        <c:axId val="91530224"/>
      </c:barChart>
      <c:catAx>
        <c:axId val="9152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30224"/>
        <c:crosses val="autoZero"/>
        <c:auto val="1"/>
        <c:lblAlgn val="ctr"/>
        <c:lblOffset val="100"/>
        <c:noMultiLvlLbl val="0"/>
      </c:catAx>
      <c:valAx>
        <c:axId val="9153022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2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ID" dirty="0">
                <a:solidFill>
                  <a:schemeClr val="tx1"/>
                </a:solidFill>
              </a:rPr>
              <a:t>REALISASI</a:t>
            </a:r>
            <a:r>
              <a:rPr lang="en-ID" baseline="0" dirty="0">
                <a:solidFill>
                  <a:schemeClr val="tx1"/>
                </a:solidFill>
              </a:rPr>
              <a:t> FISIK</a:t>
            </a:r>
            <a:endParaRPr lang="en-ID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ID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 OPD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Realisasi Fisik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A-4A73-8774-23A4FC6F1D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Realisasi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Realisasi Fisik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EA-4A73-8774-23A4FC6F1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529264"/>
        <c:axId val="91530224"/>
      </c:barChart>
      <c:catAx>
        <c:axId val="9152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30224"/>
        <c:crosses val="autoZero"/>
        <c:auto val="1"/>
        <c:lblAlgn val="ctr"/>
        <c:lblOffset val="100"/>
        <c:noMultiLvlLbl val="0"/>
      </c:catAx>
      <c:valAx>
        <c:axId val="915302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292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755"/>
          </a:xfrm>
          <a:prstGeom prst="rect">
            <a:avLst/>
          </a:prstGeom>
        </p:spPr>
        <p:txBody>
          <a:bodyPr vert="horz" lIns="96610" tIns="48305" rIns="96610" bIns="48305" rtlCol="0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2755"/>
          </a:xfrm>
          <a:prstGeom prst="rect">
            <a:avLst/>
          </a:prstGeom>
        </p:spPr>
        <p:txBody>
          <a:bodyPr vert="horz" lIns="96610" tIns="48305" rIns="96610" bIns="48305" rtlCol="0"/>
          <a:lstStyle>
            <a:lvl1pPr algn="r">
              <a:defRPr sz="1300"/>
            </a:lvl1pPr>
          </a:lstStyle>
          <a:p>
            <a:fld id="{EBE4F1B2-A95C-44CA-A435-0AEFAAA8A2B9}" type="datetimeFigureOut">
              <a:rPr lang="en-ID" smtClean="0"/>
              <a:t>25/01/2026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0" tIns="48305" rIns="96610" bIns="48305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3"/>
          </a:xfrm>
          <a:prstGeom prst="rect">
            <a:avLst/>
          </a:prstGeom>
        </p:spPr>
        <p:txBody>
          <a:bodyPr vert="horz" lIns="96610" tIns="48305" rIns="96610" bIns="4830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2754"/>
          </a:xfrm>
          <a:prstGeom prst="rect">
            <a:avLst/>
          </a:prstGeom>
        </p:spPr>
        <p:txBody>
          <a:bodyPr vert="horz" lIns="96610" tIns="48305" rIns="96610" bIns="48305" rtlCol="0" anchor="b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2754"/>
          </a:xfrm>
          <a:prstGeom prst="rect">
            <a:avLst/>
          </a:prstGeom>
        </p:spPr>
        <p:txBody>
          <a:bodyPr vert="horz" lIns="96610" tIns="48305" rIns="96610" bIns="48305" rtlCol="0" anchor="b"/>
          <a:lstStyle>
            <a:lvl1pPr algn="r">
              <a:defRPr sz="1300"/>
            </a:lvl1pPr>
          </a:lstStyle>
          <a:p>
            <a:fld id="{0466849B-55DB-4513-BC20-5C9296B7FC6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7866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presenta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68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4BD7-3F4F-4908-B82C-06AC757499CA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F2DED-F4CC-450E-B967-79E9F491C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4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768075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21917" tIns="60958" rIns="121917" bIns="60958" anchor="ctr"/>
          <a:lstStyle>
            <a:lvl1pPr marL="0" indent="0" algn="ctr">
              <a:buNone/>
              <a:defRPr sz="160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646" indent="0">
              <a:buNone/>
              <a:defRPr sz="3700"/>
            </a:lvl2pPr>
            <a:lvl3pPr marL="1219292" indent="0">
              <a:buNone/>
              <a:defRPr sz="3200"/>
            </a:lvl3pPr>
            <a:lvl4pPr marL="1828937" indent="0">
              <a:buNone/>
              <a:defRPr sz="2700"/>
            </a:lvl4pPr>
            <a:lvl5pPr marL="2438582" indent="0">
              <a:buNone/>
              <a:defRPr sz="2700"/>
            </a:lvl5pPr>
            <a:lvl6pPr marL="3048228" indent="0">
              <a:buNone/>
              <a:defRPr sz="2700"/>
            </a:lvl6pPr>
            <a:lvl7pPr marL="3657874" indent="0">
              <a:buNone/>
              <a:defRPr sz="2700"/>
            </a:lvl7pPr>
            <a:lvl8pPr marL="4267519" indent="0">
              <a:buNone/>
              <a:defRPr sz="2700"/>
            </a:lvl8pPr>
            <a:lvl9pPr marL="4877165" indent="0">
              <a:buNone/>
              <a:defRPr sz="27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708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55588AD-4453-EDE1-DA8F-1BB7EA3DD77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2134" flipH="1">
            <a:off x="10428139" y="-564722"/>
            <a:ext cx="2567987" cy="27844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ABF4677-835A-3070-02C3-C5A834EAA0BB}"/>
              </a:ext>
            </a:extLst>
          </p:cNvPr>
          <p:cNvGrpSpPr/>
          <p:nvPr userDrawn="1"/>
        </p:nvGrpSpPr>
        <p:grpSpPr>
          <a:xfrm>
            <a:off x="-1660698" y="-11906"/>
            <a:ext cx="13852698" cy="8600299"/>
            <a:chOff x="-1637119" y="-1"/>
            <a:chExt cx="13852698" cy="86002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15C2C1E-BB8A-1F6F-6D66-C1D598EA9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82134">
              <a:off x="-1637119" y="2184812"/>
              <a:ext cx="5916719" cy="6415486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DAA5F5-3470-5C17-6CB3-5770128A409E}"/>
                </a:ext>
              </a:extLst>
            </p:cNvPr>
            <p:cNvSpPr/>
            <p:nvPr/>
          </p:nvSpPr>
          <p:spPr>
            <a:xfrm>
              <a:off x="-2689" y="-1"/>
              <a:ext cx="12218268" cy="6857999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EE9AFE8-A400-61FA-5AC4-6266D5761CAC}"/>
              </a:ext>
            </a:extLst>
          </p:cNvPr>
          <p:cNvSpPr/>
          <p:nvPr userDrawn="1"/>
        </p:nvSpPr>
        <p:spPr>
          <a:xfrm>
            <a:off x="11712133" y="6579774"/>
            <a:ext cx="393590" cy="278226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E514701-FBA1-BD75-71FB-D4DE17011D21}"/>
              </a:ext>
            </a:extLst>
          </p:cNvPr>
          <p:cNvSpPr/>
          <p:nvPr userDrawn="1"/>
        </p:nvSpPr>
        <p:spPr>
          <a:xfrm>
            <a:off x="8638118" y="6580094"/>
            <a:ext cx="2966740" cy="278998"/>
          </a:xfrm>
          <a:custGeom>
            <a:avLst/>
            <a:gdLst>
              <a:gd name="connsiteX0" fmla="*/ 387140 w 2966740"/>
              <a:gd name="connsiteY0" fmla="*/ 0 h 394682"/>
              <a:gd name="connsiteX1" fmla="*/ 394679 w 2966740"/>
              <a:gd name="connsiteY1" fmla="*/ 0 h 394682"/>
              <a:gd name="connsiteX2" fmla="*/ 2966740 w 2966740"/>
              <a:gd name="connsiteY2" fmla="*/ 0 h 394682"/>
              <a:gd name="connsiteX3" fmla="*/ 2966740 w 2966740"/>
              <a:gd name="connsiteY3" fmla="*/ 393590 h 394682"/>
              <a:gd name="connsiteX4" fmla="*/ 394679 w 2966740"/>
              <a:gd name="connsiteY4" fmla="*/ 393590 h 394682"/>
              <a:gd name="connsiteX5" fmla="*/ 394679 w 2966740"/>
              <a:gd name="connsiteY5" fmla="*/ 394682 h 394682"/>
              <a:gd name="connsiteX6" fmla="*/ 0 w 2966740"/>
              <a:gd name="connsiteY6" fmla="*/ 393026 h 394682"/>
              <a:gd name="connsiteX7" fmla="*/ 315360 w 2966740"/>
              <a:gd name="connsiteY7" fmla="*/ 7974 h 394682"/>
              <a:gd name="connsiteX8" fmla="*/ 387140 w 2966740"/>
              <a:gd name="connsiteY8" fmla="*/ 758 h 39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6740" h="394682">
                <a:moveTo>
                  <a:pt x="387140" y="0"/>
                </a:moveTo>
                <a:lnTo>
                  <a:pt x="394679" y="0"/>
                </a:lnTo>
                <a:lnTo>
                  <a:pt x="2966740" y="0"/>
                </a:lnTo>
                <a:lnTo>
                  <a:pt x="2966740" y="393590"/>
                </a:lnTo>
                <a:lnTo>
                  <a:pt x="394679" y="393590"/>
                </a:lnTo>
                <a:lnTo>
                  <a:pt x="394679" y="394682"/>
                </a:lnTo>
                <a:lnTo>
                  <a:pt x="0" y="393026"/>
                </a:lnTo>
                <a:cubicBezTo>
                  <a:pt x="798" y="202863"/>
                  <a:pt x="135982" y="44575"/>
                  <a:pt x="315360" y="7974"/>
                </a:cubicBezTo>
                <a:lnTo>
                  <a:pt x="387140" y="758"/>
                </a:lnTo>
                <a:close/>
              </a:path>
            </a:pathLst>
          </a:custGeom>
          <a:solidFill>
            <a:srgbClr val="005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E61EB6-E618-FBF2-55EF-CF24391E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1E18B-C41C-AA5D-9E29-FB4BBC4A6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8751-95C4-F5B3-A36B-DCC16A4E9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0E849-A1AF-4718-A1F6-E7AFBDF299BA}" type="datetime1">
              <a:rPr lang="en-ID" smtClean="0"/>
              <a:t>25/01/2026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24AEF-0DDF-D79A-FCE8-107AC4329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53883" y="63972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</a:lstStyle>
          <a:p>
            <a:r>
              <a:rPr lang="en-US" dirty="0"/>
              <a:t>DINAS KELAUTAN DAN PERIKANAN</a:t>
            </a:r>
          </a:p>
          <a:p>
            <a:r>
              <a:rPr lang="en-ID" dirty="0"/>
              <a:t>PROVINSI KEPULAUAN RIAU</a:t>
            </a:r>
          </a:p>
        </p:txBody>
      </p:sp>
      <p:pic>
        <p:nvPicPr>
          <p:cNvPr id="7" name="object 5">
            <a:extLst>
              <a:ext uri="{FF2B5EF4-FFF2-40B4-BE49-F238E27FC236}">
                <a16:creationId xmlns:a16="http://schemas.microsoft.com/office/drawing/2014/main" id="{933E938C-24B4-1707-04CC-F9E0122316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7693" y="66475"/>
            <a:ext cx="398957" cy="501416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AB9F161-DA44-DF7E-A1F0-676202C4F42F}"/>
              </a:ext>
            </a:extLst>
          </p:cNvPr>
          <p:cNvSpPr txBox="1">
            <a:spLocks/>
          </p:cNvSpPr>
          <p:nvPr userDrawn="1"/>
        </p:nvSpPr>
        <p:spPr>
          <a:xfrm>
            <a:off x="9362523" y="657225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92A912-2135-4264-B0F7-BDC7D0B01AD2}" type="slidenum">
              <a:rPr lang="en-ID" sz="1500" smtClean="0">
                <a:solidFill>
                  <a:srgbClr val="002060"/>
                </a:solidFill>
                <a:latin typeface="Bahnschrift" panose="020B0502040204020203" pitchFamily="34" charset="0"/>
              </a:rPr>
              <a:pPr algn="r"/>
              <a:t>‹#›</a:t>
            </a:fld>
            <a:endParaRPr lang="en-ID" sz="15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2BAE4A3-E5D6-7336-36CE-ED0FC5F167E4}"/>
              </a:ext>
            </a:extLst>
          </p:cNvPr>
          <p:cNvSpPr txBox="1">
            <a:spLocks/>
          </p:cNvSpPr>
          <p:nvPr userDrawn="1"/>
        </p:nvSpPr>
        <p:spPr>
          <a:xfrm>
            <a:off x="8804493" y="65331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1000" dirty="0">
                <a:solidFill>
                  <a:schemeClr val="bg1"/>
                </a:solidFill>
                <a:latin typeface="Bahnschrift" panose="020B0502040204020203" pitchFamily="34" charset="0"/>
              </a:rPr>
              <a:t>DINAS KELAUTAN DAN PERIKANAN</a:t>
            </a:r>
          </a:p>
          <a:p>
            <a:pPr algn="r"/>
            <a:r>
              <a:rPr lang="fi-FI" sz="1000" dirty="0">
                <a:solidFill>
                  <a:schemeClr val="bg1"/>
                </a:solidFill>
                <a:latin typeface="Bahnschrift" panose="020B0502040204020203" pitchFamily="34" charset="0"/>
              </a:rPr>
              <a:t>PROVINSI KEPULAUAN RIAU</a:t>
            </a:r>
          </a:p>
          <a:p>
            <a:pPr algn="r"/>
            <a:endParaRPr lang="en-ID" sz="1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80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3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1B0B5B-DB06-4521-C8F0-14AF146A2FF8}"/>
              </a:ext>
            </a:extLst>
          </p:cNvPr>
          <p:cNvCxnSpPr>
            <a:cxnSpLocks/>
          </p:cNvCxnSpPr>
          <p:nvPr/>
        </p:nvCxnSpPr>
        <p:spPr>
          <a:xfrm flipH="1">
            <a:off x="93674" y="4012947"/>
            <a:ext cx="702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C1E99BB5-943D-7BB6-43B0-70E356FB1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" t="1115" r="36409"/>
          <a:stretch>
            <a:fillRect/>
          </a:stretch>
        </p:blipFill>
        <p:spPr>
          <a:xfrm>
            <a:off x="6324600" y="-557550"/>
            <a:ext cx="6324600" cy="7884200"/>
          </a:xfrm>
          <a:custGeom>
            <a:avLst/>
            <a:gdLst>
              <a:gd name="connsiteX0" fmla="*/ 4002110 w 6324600"/>
              <a:gd name="connsiteY0" fmla="*/ 6769643 h 7884200"/>
              <a:gd name="connsiteX1" fmla="*/ 4791748 w 6324600"/>
              <a:gd name="connsiteY1" fmla="*/ 6769643 h 7884200"/>
              <a:gd name="connsiteX2" fmla="*/ 5089971 w 6324600"/>
              <a:gd name="connsiteY2" fmla="*/ 7371372 h 7884200"/>
              <a:gd name="connsiteX3" fmla="*/ 4835808 w 6324600"/>
              <a:gd name="connsiteY3" fmla="*/ 7884200 h 7884200"/>
              <a:gd name="connsiteX4" fmla="*/ 3958051 w 6324600"/>
              <a:gd name="connsiteY4" fmla="*/ 7884200 h 7884200"/>
              <a:gd name="connsiteX5" fmla="*/ 3703888 w 6324600"/>
              <a:gd name="connsiteY5" fmla="*/ 7371372 h 7884200"/>
              <a:gd name="connsiteX6" fmla="*/ 1532852 w 6324600"/>
              <a:gd name="connsiteY6" fmla="*/ 6769643 h 7884200"/>
              <a:gd name="connsiteX7" fmla="*/ 2322490 w 6324600"/>
              <a:gd name="connsiteY7" fmla="*/ 6769643 h 7884200"/>
              <a:gd name="connsiteX8" fmla="*/ 2620712 w 6324600"/>
              <a:gd name="connsiteY8" fmla="*/ 7371372 h 7884200"/>
              <a:gd name="connsiteX9" fmla="*/ 2366550 w 6324600"/>
              <a:gd name="connsiteY9" fmla="*/ 7884200 h 7884200"/>
              <a:gd name="connsiteX10" fmla="*/ 1488793 w 6324600"/>
              <a:gd name="connsiteY10" fmla="*/ 7884200 h 7884200"/>
              <a:gd name="connsiteX11" fmla="*/ 1234629 w 6324600"/>
              <a:gd name="connsiteY11" fmla="*/ 7371372 h 7884200"/>
              <a:gd name="connsiteX12" fmla="*/ 5236740 w 6324600"/>
              <a:gd name="connsiteY12" fmla="*/ 5964866 h 7884200"/>
              <a:gd name="connsiteX13" fmla="*/ 6026378 w 6324600"/>
              <a:gd name="connsiteY13" fmla="*/ 5964866 h 7884200"/>
              <a:gd name="connsiteX14" fmla="*/ 6324600 w 6324600"/>
              <a:gd name="connsiteY14" fmla="*/ 6566594 h 7884200"/>
              <a:gd name="connsiteX15" fmla="*/ 6026378 w 6324600"/>
              <a:gd name="connsiteY15" fmla="*/ 7168323 h 7884200"/>
              <a:gd name="connsiteX16" fmla="*/ 5236740 w 6324600"/>
              <a:gd name="connsiteY16" fmla="*/ 7168323 h 7884200"/>
              <a:gd name="connsiteX17" fmla="*/ 4938517 w 6324600"/>
              <a:gd name="connsiteY17" fmla="*/ 6566594 h 7884200"/>
              <a:gd name="connsiteX18" fmla="*/ 2767481 w 6324600"/>
              <a:gd name="connsiteY18" fmla="*/ 5964866 h 7884200"/>
              <a:gd name="connsiteX19" fmla="*/ 3557119 w 6324600"/>
              <a:gd name="connsiteY19" fmla="*/ 5964866 h 7884200"/>
              <a:gd name="connsiteX20" fmla="*/ 3855342 w 6324600"/>
              <a:gd name="connsiteY20" fmla="*/ 6566594 h 7884200"/>
              <a:gd name="connsiteX21" fmla="*/ 3557119 w 6324600"/>
              <a:gd name="connsiteY21" fmla="*/ 7168323 h 7884200"/>
              <a:gd name="connsiteX22" fmla="*/ 2767481 w 6324600"/>
              <a:gd name="connsiteY22" fmla="*/ 7168323 h 7884200"/>
              <a:gd name="connsiteX23" fmla="*/ 2469258 w 6324600"/>
              <a:gd name="connsiteY23" fmla="*/ 6566594 h 7884200"/>
              <a:gd name="connsiteX24" fmla="*/ 298223 w 6324600"/>
              <a:gd name="connsiteY24" fmla="*/ 5964866 h 7884200"/>
              <a:gd name="connsiteX25" fmla="*/ 1087861 w 6324600"/>
              <a:gd name="connsiteY25" fmla="*/ 5964866 h 7884200"/>
              <a:gd name="connsiteX26" fmla="*/ 1386083 w 6324600"/>
              <a:gd name="connsiteY26" fmla="*/ 6566594 h 7884200"/>
              <a:gd name="connsiteX27" fmla="*/ 1087861 w 6324600"/>
              <a:gd name="connsiteY27" fmla="*/ 7168323 h 7884200"/>
              <a:gd name="connsiteX28" fmla="*/ 298223 w 6324600"/>
              <a:gd name="connsiteY28" fmla="*/ 7168323 h 7884200"/>
              <a:gd name="connsiteX29" fmla="*/ 0 w 6324600"/>
              <a:gd name="connsiteY29" fmla="*/ 6566594 h 7884200"/>
              <a:gd name="connsiteX30" fmla="*/ 1532852 w 6324600"/>
              <a:gd name="connsiteY30" fmla="*/ 5278427 h 7884200"/>
              <a:gd name="connsiteX31" fmla="*/ 2322490 w 6324600"/>
              <a:gd name="connsiteY31" fmla="*/ 5278427 h 7884200"/>
              <a:gd name="connsiteX32" fmla="*/ 2620712 w 6324600"/>
              <a:gd name="connsiteY32" fmla="*/ 5880155 h 7884200"/>
              <a:gd name="connsiteX33" fmla="*/ 2322490 w 6324600"/>
              <a:gd name="connsiteY33" fmla="*/ 6481884 h 7884200"/>
              <a:gd name="connsiteX34" fmla="*/ 1532852 w 6324600"/>
              <a:gd name="connsiteY34" fmla="*/ 6481884 h 7884200"/>
              <a:gd name="connsiteX35" fmla="*/ 1234629 w 6324600"/>
              <a:gd name="connsiteY35" fmla="*/ 5880155 h 7884200"/>
              <a:gd name="connsiteX36" fmla="*/ 5236740 w 6324600"/>
              <a:gd name="connsiteY36" fmla="*/ 4473649 h 7884200"/>
              <a:gd name="connsiteX37" fmla="*/ 6026378 w 6324600"/>
              <a:gd name="connsiteY37" fmla="*/ 4473649 h 7884200"/>
              <a:gd name="connsiteX38" fmla="*/ 6324600 w 6324600"/>
              <a:gd name="connsiteY38" fmla="*/ 5075378 h 7884200"/>
              <a:gd name="connsiteX39" fmla="*/ 6026378 w 6324600"/>
              <a:gd name="connsiteY39" fmla="*/ 5677107 h 7884200"/>
              <a:gd name="connsiteX40" fmla="*/ 5236740 w 6324600"/>
              <a:gd name="connsiteY40" fmla="*/ 5677107 h 7884200"/>
              <a:gd name="connsiteX41" fmla="*/ 4938517 w 6324600"/>
              <a:gd name="connsiteY41" fmla="*/ 5075378 h 7884200"/>
              <a:gd name="connsiteX42" fmla="*/ 2767481 w 6324600"/>
              <a:gd name="connsiteY42" fmla="*/ 4473649 h 7884200"/>
              <a:gd name="connsiteX43" fmla="*/ 3557119 w 6324600"/>
              <a:gd name="connsiteY43" fmla="*/ 4473649 h 7884200"/>
              <a:gd name="connsiteX44" fmla="*/ 3855342 w 6324600"/>
              <a:gd name="connsiteY44" fmla="*/ 5075378 h 7884200"/>
              <a:gd name="connsiteX45" fmla="*/ 3557119 w 6324600"/>
              <a:gd name="connsiteY45" fmla="*/ 5677107 h 7884200"/>
              <a:gd name="connsiteX46" fmla="*/ 2767481 w 6324600"/>
              <a:gd name="connsiteY46" fmla="*/ 5677107 h 7884200"/>
              <a:gd name="connsiteX47" fmla="*/ 2469258 w 6324600"/>
              <a:gd name="connsiteY47" fmla="*/ 5075378 h 7884200"/>
              <a:gd name="connsiteX48" fmla="*/ 298223 w 6324600"/>
              <a:gd name="connsiteY48" fmla="*/ 4473649 h 7884200"/>
              <a:gd name="connsiteX49" fmla="*/ 1087861 w 6324600"/>
              <a:gd name="connsiteY49" fmla="*/ 4473649 h 7884200"/>
              <a:gd name="connsiteX50" fmla="*/ 1386083 w 6324600"/>
              <a:gd name="connsiteY50" fmla="*/ 5075378 h 7884200"/>
              <a:gd name="connsiteX51" fmla="*/ 1087861 w 6324600"/>
              <a:gd name="connsiteY51" fmla="*/ 5677107 h 7884200"/>
              <a:gd name="connsiteX52" fmla="*/ 298223 w 6324600"/>
              <a:gd name="connsiteY52" fmla="*/ 5677107 h 7884200"/>
              <a:gd name="connsiteX53" fmla="*/ 0 w 6324600"/>
              <a:gd name="connsiteY53" fmla="*/ 5075378 h 7884200"/>
              <a:gd name="connsiteX54" fmla="*/ 1532852 w 6324600"/>
              <a:gd name="connsiteY54" fmla="*/ 3787212 h 7884200"/>
              <a:gd name="connsiteX55" fmla="*/ 2322490 w 6324600"/>
              <a:gd name="connsiteY55" fmla="*/ 3787212 h 7884200"/>
              <a:gd name="connsiteX56" fmla="*/ 2620712 w 6324600"/>
              <a:gd name="connsiteY56" fmla="*/ 4388939 h 7884200"/>
              <a:gd name="connsiteX57" fmla="*/ 2322490 w 6324600"/>
              <a:gd name="connsiteY57" fmla="*/ 4990668 h 7884200"/>
              <a:gd name="connsiteX58" fmla="*/ 1532852 w 6324600"/>
              <a:gd name="connsiteY58" fmla="*/ 4990668 h 7884200"/>
              <a:gd name="connsiteX59" fmla="*/ 1234629 w 6324600"/>
              <a:gd name="connsiteY59" fmla="*/ 4388939 h 7884200"/>
              <a:gd name="connsiteX60" fmla="*/ 4002110 w 6324600"/>
              <a:gd name="connsiteY60" fmla="*/ 3787211 h 7884200"/>
              <a:gd name="connsiteX61" fmla="*/ 4791748 w 6324600"/>
              <a:gd name="connsiteY61" fmla="*/ 3787211 h 7884200"/>
              <a:gd name="connsiteX62" fmla="*/ 5089971 w 6324600"/>
              <a:gd name="connsiteY62" fmla="*/ 4388939 h 7884200"/>
              <a:gd name="connsiteX63" fmla="*/ 4791748 w 6324600"/>
              <a:gd name="connsiteY63" fmla="*/ 4990668 h 7884200"/>
              <a:gd name="connsiteX64" fmla="*/ 4002110 w 6324600"/>
              <a:gd name="connsiteY64" fmla="*/ 4990668 h 7884200"/>
              <a:gd name="connsiteX65" fmla="*/ 3703888 w 6324600"/>
              <a:gd name="connsiteY65" fmla="*/ 4388939 h 7884200"/>
              <a:gd name="connsiteX66" fmla="*/ 2767481 w 6324600"/>
              <a:gd name="connsiteY66" fmla="*/ 2982434 h 7884200"/>
              <a:gd name="connsiteX67" fmla="*/ 3557119 w 6324600"/>
              <a:gd name="connsiteY67" fmla="*/ 2982434 h 7884200"/>
              <a:gd name="connsiteX68" fmla="*/ 3855342 w 6324600"/>
              <a:gd name="connsiteY68" fmla="*/ 3584163 h 7884200"/>
              <a:gd name="connsiteX69" fmla="*/ 3557119 w 6324600"/>
              <a:gd name="connsiteY69" fmla="*/ 4185890 h 7884200"/>
              <a:gd name="connsiteX70" fmla="*/ 2767481 w 6324600"/>
              <a:gd name="connsiteY70" fmla="*/ 4185890 h 7884200"/>
              <a:gd name="connsiteX71" fmla="*/ 2469258 w 6324600"/>
              <a:gd name="connsiteY71" fmla="*/ 3584163 h 7884200"/>
              <a:gd name="connsiteX72" fmla="*/ 5236740 w 6324600"/>
              <a:gd name="connsiteY72" fmla="*/ 2982433 h 7884200"/>
              <a:gd name="connsiteX73" fmla="*/ 6026378 w 6324600"/>
              <a:gd name="connsiteY73" fmla="*/ 2982433 h 7884200"/>
              <a:gd name="connsiteX74" fmla="*/ 6324600 w 6324600"/>
              <a:gd name="connsiteY74" fmla="*/ 3584163 h 7884200"/>
              <a:gd name="connsiteX75" fmla="*/ 6026378 w 6324600"/>
              <a:gd name="connsiteY75" fmla="*/ 4185890 h 7884200"/>
              <a:gd name="connsiteX76" fmla="*/ 5236740 w 6324600"/>
              <a:gd name="connsiteY76" fmla="*/ 4185890 h 7884200"/>
              <a:gd name="connsiteX77" fmla="*/ 4938517 w 6324600"/>
              <a:gd name="connsiteY77" fmla="*/ 3584163 h 7884200"/>
              <a:gd name="connsiteX78" fmla="*/ 1532852 w 6324600"/>
              <a:gd name="connsiteY78" fmla="*/ 2295995 h 7884200"/>
              <a:gd name="connsiteX79" fmla="*/ 2322490 w 6324600"/>
              <a:gd name="connsiteY79" fmla="*/ 2295995 h 7884200"/>
              <a:gd name="connsiteX80" fmla="*/ 2620712 w 6324600"/>
              <a:gd name="connsiteY80" fmla="*/ 2897725 h 7884200"/>
              <a:gd name="connsiteX81" fmla="*/ 2322490 w 6324600"/>
              <a:gd name="connsiteY81" fmla="*/ 3499453 h 7884200"/>
              <a:gd name="connsiteX82" fmla="*/ 1532852 w 6324600"/>
              <a:gd name="connsiteY82" fmla="*/ 3499453 h 7884200"/>
              <a:gd name="connsiteX83" fmla="*/ 1234629 w 6324600"/>
              <a:gd name="connsiteY83" fmla="*/ 2897725 h 7884200"/>
              <a:gd name="connsiteX84" fmla="*/ 4002110 w 6324600"/>
              <a:gd name="connsiteY84" fmla="*/ 2295995 h 7884200"/>
              <a:gd name="connsiteX85" fmla="*/ 4791748 w 6324600"/>
              <a:gd name="connsiteY85" fmla="*/ 2295995 h 7884200"/>
              <a:gd name="connsiteX86" fmla="*/ 5089971 w 6324600"/>
              <a:gd name="connsiteY86" fmla="*/ 2897723 h 7884200"/>
              <a:gd name="connsiteX87" fmla="*/ 4791748 w 6324600"/>
              <a:gd name="connsiteY87" fmla="*/ 3499452 h 7884200"/>
              <a:gd name="connsiteX88" fmla="*/ 4002110 w 6324600"/>
              <a:gd name="connsiteY88" fmla="*/ 3499452 h 7884200"/>
              <a:gd name="connsiteX89" fmla="*/ 3703888 w 6324600"/>
              <a:gd name="connsiteY89" fmla="*/ 2897723 h 7884200"/>
              <a:gd name="connsiteX90" fmla="*/ 298223 w 6324600"/>
              <a:gd name="connsiteY90" fmla="*/ 1491218 h 7884200"/>
              <a:gd name="connsiteX91" fmla="*/ 1087861 w 6324600"/>
              <a:gd name="connsiteY91" fmla="*/ 1491218 h 7884200"/>
              <a:gd name="connsiteX92" fmla="*/ 1386083 w 6324600"/>
              <a:gd name="connsiteY92" fmla="*/ 2092948 h 7884200"/>
              <a:gd name="connsiteX93" fmla="*/ 1087861 w 6324600"/>
              <a:gd name="connsiteY93" fmla="*/ 2694677 h 7884200"/>
              <a:gd name="connsiteX94" fmla="*/ 298223 w 6324600"/>
              <a:gd name="connsiteY94" fmla="*/ 2694677 h 7884200"/>
              <a:gd name="connsiteX95" fmla="*/ 0 w 6324600"/>
              <a:gd name="connsiteY95" fmla="*/ 2092948 h 7884200"/>
              <a:gd name="connsiteX96" fmla="*/ 2767481 w 6324600"/>
              <a:gd name="connsiteY96" fmla="*/ 1491217 h 7884200"/>
              <a:gd name="connsiteX97" fmla="*/ 3557119 w 6324600"/>
              <a:gd name="connsiteY97" fmla="*/ 1491217 h 7884200"/>
              <a:gd name="connsiteX98" fmla="*/ 3855342 w 6324600"/>
              <a:gd name="connsiteY98" fmla="*/ 2092947 h 7884200"/>
              <a:gd name="connsiteX99" fmla="*/ 3557119 w 6324600"/>
              <a:gd name="connsiteY99" fmla="*/ 2694676 h 7884200"/>
              <a:gd name="connsiteX100" fmla="*/ 2767481 w 6324600"/>
              <a:gd name="connsiteY100" fmla="*/ 2694676 h 7884200"/>
              <a:gd name="connsiteX101" fmla="*/ 2469258 w 6324600"/>
              <a:gd name="connsiteY101" fmla="*/ 2092947 h 7884200"/>
              <a:gd name="connsiteX102" fmla="*/ 4002110 w 6324600"/>
              <a:gd name="connsiteY102" fmla="*/ 804778 h 7884200"/>
              <a:gd name="connsiteX103" fmla="*/ 4791748 w 6324600"/>
              <a:gd name="connsiteY103" fmla="*/ 804778 h 7884200"/>
              <a:gd name="connsiteX104" fmla="*/ 5089971 w 6324600"/>
              <a:gd name="connsiteY104" fmla="*/ 1406507 h 7884200"/>
              <a:gd name="connsiteX105" fmla="*/ 4791748 w 6324600"/>
              <a:gd name="connsiteY105" fmla="*/ 2008236 h 7884200"/>
              <a:gd name="connsiteX106" fmla="*/ 4002110 w 6324600"/>
              <a:gd name="connsiteY106" fmla="*/ 2008236 h 7884200"/>
              <a:gd name="connsiteX107" fmla="*/ 3703888 w 6324600"/>
              <a:gd name="connsiteY107" fmla="*/ 1406507 h 7884200"/>
              <a:gd name="connsiteX108" fmla="*/ 298223 w 6324600"/>
              <a:gd name="connsiteY108" fmla="*/ 3 h 7884200"/>
              <a:gd name="connsiteX109" fmla="*/ 1087861 w 6324600"/>
              <a:gd name="connsiteY109" fmla="*/ 3 h 7884200"/>
              <a:gd name="connsiteX110" fmla="*/ 1386083 w 6324600"/>
              <a:gd name="connsiteY110" fmla="*/ 601731 h 7884200"/>
              <a:gd name="connsiteX111" fmla="*/ 1087861 w 6324600"/>
              <a:gd name="connsiteY111" fmla="*/ 1203460 h 7884200"/>
              <a:gd name="connsiteX112" fmla="*/ 298223 w 6324600"/>
              <a:gd name="connsiteY112" fmla="*/ 1203460 h 7884200"/>
              <a:gd name="connsiteX113" fmla="*/ 0 w 6324600"/>
              <a:gd name="connsiteY113" fmla="*/ 601731 h 7884200"/>
              <a:gd name="connsiteX114" fmla="*/ 2767481 w 6324600"/>
              <a:gd name="connsiteY114" fmla="*/ 1 h 7884200"/>
              <a:gd name="connsiteX115" fmla="*/ 3557119 w 6324600"/>
              <a:gd name="connsiteY115" fmla="*/ 1 h 7884200"/>
              <a:gd name="connsiteX116" fmla="*/ 3855342 w 6324600"/>
              <a:gd name="connsiteY116" fmla="*/ 601730 h 7884200"/>
              <a:gd name="connsiteX117" fmla="*/ 3557119 w 6324600"/>
              <a:gd name="connsiteY117" fmla="*/ 1203458 h 7884200"/>
              <a:gd name="connsiteX118" fmla="*/ 2767481 w 6324600"/>
              <a:gd name="connsiteY118" fmla="*/ 1203458 h 7884200"/>
              <a:gd name="connsiteX119" fmla="*/ 2469258 w 6324600"/>
              <a:gd name="connsiteY119" fmla="*/ 601730 h 7884200"/>
              <a:gd name="connsiteX120" fmla="*/ 5236740 w 6324600"/>
              <a:gd name="connsiteY120" fmla="*/ 0 h 7884200"/>
              <a:gd name="connsiteX121" fmla="*/ 6026378 w 6324600"/>
              <a:gd name="connsiteY121" fmla="*/ 0 h 7884200"/>
              <a:gd name="connsiteX122" fmla="*/ 6324600 w 6324600"/>
              <a:gd name="connsiteY122" fmla="*/ 601729 h 7884200"/>
              <a:gd name="connsiteX123" fmla="*/ 6026378 w 6324600"/>
              <a:gd name="connsiteY123" fmla="*/ 1203458 h 7884200"/>
              <a:gd name="connsiteX124" fmla="*/ 5236740 w 6324600"/>
              <a:gd name="connsiteY124" fmla="*/ 1203458 h 7884200"/>
              <a:gd name="connsiteX125" fmla="*/ 4938517 w 6324600"/>
              <a:gd name="connsiteY125" fmla="*/ 601729 h 78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324600" h="7884200">
                <a:moveTo>
                  <a:pt x="4002110" y="6769643"/>
                </a:moveTo>
                <a:lnTo>
                  <a:pt x="4791748" y="6769643"/>
                </a:lnTo>
                <a:lnTo>
                  <a:pt x="5089971" y="7371372"/>
                </a:lnTo>
                <a:lnTo>
                  <a:pt x="4835808" y="7884200"/>
                </a:lnTo>
                <a:lnTo>
                  <a:pt x="3958051" y="7884200"/>
                </a:lnTo>
                <a:lnTo>
                  <a:pt x="3703888" y="7371372"/>
                </a:lnTo>
                <a:close/>
                <a:moveTo>
                  <a:pt x="1532852" y="6769643"/>
                </a:moveTo>
                <a:lnTo>
                  <a:pt x="2322490" y="6769643"/>
                </a:lnTo>
                <a:lnTo>
                  <a:pt x="2620712" y="7371372"/>
                </a:lnTo>
                <a:lnTo>
                  <a:pt x="2366550" y="7884200"/>
                </a:lnTo>
                <a:lnTo>
                  <a:pt x="1488793" y="7884200"/>
                </a:lnTo>
                <a:lnTo>
                  <a:pt x="1234629" y="7371372"/>
                </a:lnTo>
                <a:close/>
                <a:moveTo>
                  <a:pt x="5236740" y="5964866"/>
                </a:moveTo>
                <a:lnTo>
                  <a:pt x="6026378" y="5964866"/>
                </a:lnTo>
                <a:lnTo>
                  <a:pt x="6324600" y="6566594"/>
                </a:lnTo>
                <a:lnTo>
                  <a:pt x="6026378" y="7168323"/>
                </a:lnTo>
                <a:lnTo>
                  <a:pt x="5236740" y="7168323"/>
                </a:lnTo>
                <a:lnTo>
                  <a:pt x="4938517" y="6566594"/>
                </a:lnTo>
                <a:close/>
                <a:moveTo>
                  <a:pt x="2767481" y="5964866"/>
                </a:moveTo>
                <a:lnTo>
                  <a:pt x="3557119" y="5964866"/>
                </a:lnTo>
                <a:lnTo>
                  <a:pt x="3855342" y="6566594"/>
                </a:lnTo>
                <a:lnTo>
                  <a:pt x="3557119" y="7168323"/>
                </a:lnTo>
                <a:lnTo>
                  <a:pt x="2767481" y="7168323"/>
                </a:lnTo>
                <a:lnTo>
                  <a:pt x="2469258" y="6566594"/>
                </a:lnTo>
                <a:close/>
                <a:moveTo>
                  <a:pt x="298223" y="5964866"/>
                </a:moveTo>
                <a:lnTo>
                  <a:pt x="1087861" y="5964866"/>
                </a:lnTo>
                <a:lnTo>
                  <a:pt x="1386083" y="6566594"/>
                </a:lnTo>
                <a:lnTo>
                  <a:pt x="1087861" y="7168323"/>
                </a:lnTo>
                <a:lnTo>
                  <a:pt x="298223" y="7168323"/>
                </a:lnTo>
                <a:lnTo>
                  <a:pt x="0" y="6566594"/>
                </a:lnTo>
                <a:close/>
                <a:moveTo>
                  <a:pt x="1532852" y="5278427"/>
                </a:moveTo>
                <a:lnTo>
                  <a:pt x="2322490" y="5278427"/>
                </a:lnTo>
                <a:lnTo>
                  <a:pt x="2620712" y="5880155"/>
                </a:lnTo>
                <a:lnTo>
                  <a:pt x="2322490" y="6481884"/>
                </a:lnTo>
                <a:lnTo>
                  <a:pt x="1532852" y="6481884"/>
                </a:lnTo>
                <a:lnTo>
                  <a:pt x="1234629" y="5880155"/>
                </a:lnTo>
                <a:close/>
                <a:moveTo>
                  <a:pt x="5236740" y="4473649"/>
                </a:moveTo>
                <a:lnTo>
                  <a:pt x="6026378" y="4473649"/>
                </a:lnTo>
                <a:lnTo>
                  <a:pt x="6324600" y="5075378"/>
                </a:lnTo>
                <a:lnTo>
                  <a:pt x="6026378" y="5677107"/>
                </a:lnTo>
                <a:lnTo>
                  <a:pt x="5236740" y="5677107"/>
                </a:lnTo>
                <a:lnTo>
                  <a:pt x="4938517" y="5075378"/>
                </a:lnTo>
                <a:close/>
                <a:moveTo>
                  <a:pt x="2767481" y="4473649"/>
                </a:moveTo>
                <a:lnTo>
                  <a:pt x="3557119" y="4473649"/>
                </a:lnTo>
                <a:lnTo>
                  <a:pt x="3855342" y="5075378"/>
                </a:lnTo>
                <a:lnTo>
                  <a:pt x="3557119" y="5677107"/>
                </a:lnTo>
                <a:lnTo>
                  <a:pt x="2767481" y="5677107"/>
                </a:lnTo>
                <a:lnTo>
                  <a:pt x="2469258" y="5075378"/>
                </a:lnTo>
                <a:close/>
                <a:moveTo>
                  <a:pt x="298223" y="4473649"/>
                </a:moveTo>
                <a:lnTo>
                  <a:pt x="1087861" y="4473649"/>
                </a:lnTo>
                <a:lnTo>
                  <a:pt x="1386083" y="5075378"/>
                </a:lnTo>
                <a:lnTo>
                  <a:pt x="1087861" y="5677107"/>
                </a:lnTo>
                <a:lnTo>
                  <a:pt x="298223" y="5677107"/>
                </a:lnTo>
                <a:lnTo>
                  <a:pt x="0" y="5075378"/>
                </a:lnTo>
                <a:close/>
                <a:moveTo>
                  <a:pt x="1532852" y="3787212"/>
                </a:moveTo>
                <a:lnTo>
                  <a:pt x="2322490" y="3787212"/>
                </a:lnTo>
                <a:lnTo>
                  <a:pt x="2620712" y="4388939"/>
                </a:lnTo>
                <a:lnTo>
                  <a:pt x="2322490" y="4990668"/>
                </a:lnTo>
                <a:lnTo>
                  <a:pt x="1532852" y="4990668"/>
                </a:lnTo>
                <a:lnTo>
                  <a:pt x="1234629" y="4388939"/>
                </a:lnTo>
                <a:close/>
                <a:moveTo>
                  <a:pt x="4002110" y="3787211"/>
                </a:moveTo>
                <a:lnTo>
                  <a:pt x="4791748" y="3787211"/>
                </a:lnTo>
                <a:lnTo>
                  <a:pt x="5089971" y="4388939"/>
                </a:lnTo>
                <a:lnTo>
                  <a:pt x="4791748" y="4990668"/>
                </a:lnTo>
                <a:lnTo>
                  <a:pt x="4002110" y="4990668"/>
                </a:lnTo>
                <a:lnTo>
                  <a:pt x="3703888" y="4388939"/>
                </a:lnTo>
                <a:close/>
                <a:moveTo>
                  <a:pt x="2767481" y="2982434"/>
                </a:moveTo>
                <a:lnTo>
                  <a:pt x="3557119" y="2982434"/>
                </a:lnTo>
                <a:lnTo>
                  <a:pt x="3855342" y="3584163"/>
                </a:lnTo>
                <a:lnTo>
                  <a:pt x="3557119" y="4185890"/>
                </a:lnTo>
                <a:lnTo>
                  <a:pt x="2767481" y="4185890"/>
                </a:lnTo>
                <a:lnTo>
                  <a:pt x="2469258" y="3584163"/>
                </a:lnTo>
                <a:close/>
                <a:moveTo>
                  <a:pt x="5236740" y="2982433"/>
                </a:moveTo>
                <a:lnTo>
                  <a:pt x="6026378" y="2982433"/>
                </a:lnTo>
                <a:lnTo>
                  <a:pt x="6324600" y="3584163"/>
                </a:lnTo>
                <a:lnTo>
                  <a:pt x="6026378" y="4185890"/>
                </a:lnTo>
                <a:lnTo>
                  <a:pt x="5236740" y="4185890"/>
                </a:lnTo>
                <a:lnTo>
                  <a:pt x="4938517" y="3584163"/>
                </a:lnTo>
                <a:close/>
                <a:moveTo>
                  <a:pt x="1532852" y="2295995"/>
                </a:moveTo>
                <a:lnTo>
                  <a:pt x="2322490" y="2295995"/>
                </a:lnTo>
                <a:lnTo>
                  <a:pt x="2620712" y="2897725"/>
                </a:lnTo>
                <a:lnTo>
                  <a:pt x="2322490" y="3499453"/>
                </a:lnTo>
                <a:lnTo>
                  <a:pt x="1532852" y="3499453"/>
                </a:lnTo>
                <a:lnTo>
                  <a:pt x="1234629" y="2897725"/>
                </a:lnTo>
                <a:close/>
                <a:moveTo>
                  <a:pt x="4002110" y="2295995"/>
                </a:moveTo>
                <a:lnTo>
                  <a:pt x="4791748" y="2295995"/>
                </a:lnTo>
                <a:lnTo>
                  <a:pt x="5089971" y="2897723"/>
                </a:lnTo>
                <a:lnTo>
                  <a:pt x="4791748" y="3499452"/>
                </a:lnTo>
                <a:lnTo>
                  <a:pt x="4002110" y="3499452"/>
                </a:lnTo>
                <a:lnTo>
                  <a:pt x="3703888" y="2897723"/>
                </a:lnTo>
                <a:close/>
                <a:moveTo>
                  <a:pt x="298223" y="1491218"/>
                </a:moveTo>
                <a:lnTo>
                  <a:pt x="1087861" y="1491218"/>
                </a:lnTo>
                <a:lnTo>
                  <a:pt x="1386083" y="2092948"/>
                </a:lnTo>
                <a:lnTo>
                  <a:pt x="1087861" y="2694677"/>
                </a:lnTo>
                <a:lnTo>
                  <a:pt x="298223" y="2694677"/>
                </a:lnTo>
                <a:lnTo>
                  <a:pt x="0" y="2092948"/>
                </a:lnTo>
                <a:close/>
                <a:moveTo>
                  <a:pt x="2767481" y="1491217"/>
                </a:moveTo>
                <a:lnTo>
                  <a:pt x="3557119" y="1491217"/>
                </a:lnTo>
                <a:lnTo>
                  <a:pt x="3855342" y="2092947"/>
                </a:lnTo>
                <a:lnTo>
                  <a:pt x="3557119" y="2694676"/>
                </a:lnTo>
                <a:lnTo>
                  <a:pt x="2767481" y="2694676"/>
                </a:lnTo>
                <a:lnTo>
                  <a:pt x="2469258" y="2092947"/>
                </a:lnTo>
                <a:close/>
                <a:moveTo>
                  <a:pt x="4002110" y="804778"/>
                </a:moveTo>
                <a:lnTo>
                  <a:pt x="4791748" y="804778"/>
                </a:lnTo>
                <a:lnTo>
                  <a:pt x="5089971" y="1406507"/>
                </a:lnTo>
                <a:lnTo>
                  <a:pt x="4791748" y="2008236"/>
                </a:lnTo>
                <a:lnTo>
                  <a:pt x="4002110" y="2008236"/>
                </a:lnTo>
                <a:lnTo>
                  <a:pt x="3703888" y="1406507"/>
                </a:lnTo>
                <a:close/>
                <a:moveTo>
                  <a:pt x="298223" y="3"/>
                </a:moveTo>
                <a:lnTo>
                  <a:pt x="1087861" y="3"/>
                </a:lnTo>
                <a:lnTo>
                  <a:pt x="1386083" y="601731"/>
                </a:lnTo>
                <a:lnTo>
                  <a:pt x="1087861" y="1203460"/>
                </a:lnTo>
                <a:lnTo>
                  <a:pt x="298223" y="1203460"/>
                </a:lnTo>
                <a:lnTo>
                  <a:pt x="0" y="601731"/>
                </a:lnTo>
                <a:close/>
                <a:moveTo>
                  <a:pt x="2767481" y="1"/>
                </a:moveTo>
                <a:lnTo>
                  <a:pt x="3557119" y="1"/>
                </a:lnTo>
                <a:lnTo>
                  <a:pt x="3855342" y="601730"/>
                </a:lnTo>
                <a:lnTo>
                  <a:pt x="3557119" y="1203458"/>
                </a:lnTo>
                <a:lnTo>
                  <a:pt x="2767481" y="1203458"/>
                </a:lnTo>
                <a:lnTo>
                  <a:pt x="2469258" y="601730"/>
                </a:lnTo>
                <a:close/>
                <a:moveTo>
                  <a:pt x="5236740" y="0"/>
                </a:moveTo>
                <a:lnTo>
                  <a:pt x="6026378" y="0"/>
                </a:lnTo>
                <a:lnTo>
                  <a:pt x="6324600" y="601729"/>
                </a:lnTo>
                <a:lnTo>
                  <a:pt x="6026378" y="1203458"/>
                </a:lnTo>
                <a:lnTo>
                  <a:pt x="5236740" y="1203458"/>
                </a:lnTo>
                <a:lnTo>
                  <a:pt x="4938517" y="601729"/>
                </a:lnTo>
                <a:close/>
              </a:path>
            </a:pathLst>
          </a:custGeom>
        </p:spPr>
      </p:pic>
      <p:sp>
        <p:nvSpPr>
          <p:cNvPr id="51" name="Hexagon 50">
            <a:extLst>
              <a:ext uri="{FF2B5EF4-FFF2-40B4-BE49-F238E27FC236}">
                <a16:creationId xmlns:a16="http://schemas.microsoft.com/office/drawing/2014/main" id="{7A233876-8653-7C6A-E8A1-DF6ECB819781}"/>
              </a:ext>
            </a:extLst>
          </p:cNvPr>
          <p:cNvSpPr/>
          <p:nvPr/>
        </p:nvSpPr>
        <p:spPr>
          <a:xfrm>
            <a:off x="3270200" y="519414"/>
            <a:ext cx="1371600" cy="11798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2" name="Hexagon 51">
            <a:extLst>
              <a:ext uri="{FF2B5EF4-FFF2-40B4-BE49-F238E27FC236}">
                <a16:creationId xmlns:a16="http://schemas.microsoft.com/office/drawing/2014/main" id="{35944904-16F9-B01D-5FB2-9B8DE66C2C55}"/>
              </a:ext>
            </a:extLst>
          </p:cNvPr>
          <p:cNvSpPr/>
          <p:nvPr/>
        </p:nvSpPr>
        <p:spPr>
          <a:xfrm>
            <a:off x="4241800" y="4940300"/>
            <a:ext cx="1854200" cy="15481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3" name="Hexagon 52">
            <a:extLst>
              <a:ext uri="{FF2B5EF4-FFF2-40B4-BE49-F238E27FC236}">
                <a16:creationId xmlns:a16="http://schemas.microsoft.com/office/drawing/2014/main" id="{5B38D408-1864-6172-CCBC-DEBFF16C9CFF}"/>
              </a:ext>
            </a:extLst>
          </p:cNvPr>
          <p:cNvSpPr/>
          <p:nvPr/>
        </p:nvSpPr>
        <p:spPr>
          <a:xfrm>
            <a:off x="5715000" y="2844800"/>
            <a:ext cx="984251" cy="9461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4" name="Hexagon 53">
            <a:extLst>
              <a:ext uri="{FF2B5EF4-FFF2-40B4-BE49-F238E27FC236}">
                <a16:creationId xmlns:a16="http://schemas.microsoft.com/office/drawing/2014/main" id="{DCA4C4E3-EF1F-AA7E-E568-85AA45845F77}"/>
              </a:ext>
            </a:extLst>
          </p:cNvPr>
          <p:cNvSpPr/>
          <p:nvPr/>
        </p:nvSpPr>
        <p:spPr>
          <a:xfrm>
            <a:off x="-927100" y="4687550"/>
            <a:ext cx="2705100" cy="21704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57" name="object 5">
            <a:extLst>
              <a:ext uri="{FF2B5EF4-FFF2-40B4-BE49-F238E27FC236}">
                <a16:creationId xmlns:a16="http://schemas.microsoft.com/office/drawing/2014/main" id="{B7B8B89F-B1BB-18D8-1113-3D4A9D09B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17" y="265583"/>
            <a:ext cx="1319212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A2A8FD06-BC8B-D506-60EB-39CC9340E16B}"/>
              </a:ext>
            </a:extLst>
          </p:cNvPr>
          <p:cNvSpPr txBox="1">
            <a:spLocks/>
          </p:cNvSpPr>
          <p:nvPr/>
        </p:nvSpPr>
        <p:spPr>
          <a:xfrm>
            <a:off x="93674" y="2508029"/>
            <a:ext cx="9148588" cy="15127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  <a:t>BAHAN EVALUASI</a:t>
            </a:r>
            <a:b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  <a:t>DINAS KELAUTAN DAN PERIKANAN </a:t>
            </a:r>
            <a:b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id-ID" sz="3201" dirty="0">
                <a:latin typeface="Century Gothic" panose="020B0502020202020204" pitchFamily="34" charset="0"/>
                <a:ea typeface="+mn-ea"/>
                <a:cs typeface="+mn-cs"/>
              </a:rPr>
              <a:t>TAHUN ANGGARAN 202</a:t>
            </a:r>
            <a: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  <a:t>5</a:t>
            </a:r>
            <a:endParaRPr lang="id-ID" altLang="ko-KR" sz="3201" dirty="0"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F82F4DD-45E3-99FE-521D-2E1292A03F48}"/>
              </a:ext>
            </a:extLst>
          </p:cNvPr>
          <p:cNvSpPr txBox="1">
            <a:spLocks/>
          </p:cNvSpPr>
          <p:nvPr/>
        </p:nvSpPr>
        <p:spPr>
          <a:xfrm>
            <a:off x="1016087" y="4357559"/>
            <a:ext cx="12195174" cy="5763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id-ID" altLang="ko-KR" sz="2001" i="1" dirty="0">
                <a:solidFill>
                  <a:srgbClr val="0070C0"/>
                </a:solidFill>
                <a:latin typeface="Arno Pro Light Display" pitchFamily="18" charset="0"/>
              </a:rPr>
              <a:t>     </a:t>
            </a:r>
            <a:r>
              <a:rPr lang="en-US" altLang="ko-KR" sz="2201" i="1" dirty="0">
                <a:latin typeface="Arno Pro Light Display" pitchFamily="18" charset="0"/>
              </a:rPr>
              <a:t>Progress </a:t>
            </a:r>
            <a:r>
              <a:rPr lang="en-US" altLang="ko-KR" sz="2201" i="1" dirty="0" err="1">
                <a:latin typeface="Arno Pro Light Display" pitchFamily="18" charset="0"/>
              </a:rPr>
              <a:t>s.d</a:t>
            </a:r>
            <a:r>
              <a:rPr lang="en-US" altLang="ko-KR" sz="2201" i="1" dirty="0">
                <a:latin typeface="Arno Pro Light Display" pitchFamily="18" charset="0"/>
              </a:rPr>
              <a:t> 31 </a:t>
            </a:r>
            <a:r>
              <a:rPr lang="en-US" altLang="ko-KR" sz="2201" i="1" dirty="0" err="1">
                <a:latin typeface="Arno Pro Light Display" pitchFamily="18" charset="0"/>
              </a:rPr>
              <a:t>Desember</a:t>
            </a:r>
            <a:r>
              <a:rPr lang="en-US" altLang="ko-KR" sz="2201" i="1" dirty="0">
                <a:latin typeface="Arno Pro Light Display" pitchFamily="18" charset="0"/>
              </a:rPr>
              <a:t> 2025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22DEC8-364F-1920-8039-1A5C9FF493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33" y="4198677"/>
            <a:ext cx="576289" cy="57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9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EBEBAD-D2C4-A283-EE77-09046336A94B}"/>
              </a:ext>
            </a:extLst>
          </p:cNvPr>
          <p:cNvSpPr/>
          <p:nvPr/>
        </p:nvSpPr>
        <p:spPr>
          <a:xfrm>
            <a:off x="-1385741" y="121732"/>
            <a:ext cx="1219517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RINGKASAN </a:t>
            </a:r>
            <a:r>
              <a:rPr lang="fi-FI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APBD</a:t>
            </a:r>
            <a:r>
              <a:rPr lang="id-ID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DINAS KELAUTAN DAN PERIKANAN </a:t>
            </a:r>
            <a:r>
              <a:rPr lang="id-ID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T</a:t>
            </a: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.A</a:t>
            </a:r>
            <a:r>
              <a:rPr lang="id-ID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202</a:t>
            </a: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5</a:t>
            </a:r>
            <a:endParaRPr lang="fi-FI" sz="2500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D34352-E56B-8FC1-258F-F413A5F4DB33}"/>
              </a:ext>
            </a:extLst>
          </p:cNvPr>
          <p:cNvGrpSpPr/>
          <p:nvPr/>
        </p:nvGrpSpPr>
        <p:grpSpPr>
          <a:xfrm>
            <a:off x="-350992" y="2006823"/>
            <a:ext cx="10295664" cy="1727074"/>
            <a:chOff x="539552" y="786200"/>
            <a:chExt cx="6840760" cy="99346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3">
                  <a:lumMod val="20000"/>
                  <a:lumOff val="80000"/>
                </a:schemeClr>
              </a:gs>
              <a:gs pos="52289">
                <a:srgbClr val="FBEABB"/>
              </a:gs>
              <a:gs pos="44000">
                <a:schemeClr val="accent3">
                  <a:lumMod val="20000"/>
                  <a:lumOff val="80000"/>
                </a:schemeClr>
              </a:gs>
              <a:gs pos="62000">
                <a:schemeClr val="accent3">
                  <a:lumMod val="60000"/>
                  <a:lumOff val="40000"/>
                </a:schemeClr>
              </a:gs>
              <a:gs pos="91000">
                <a:schemeClr val="accent3">
                  <a:lumMod val="75000"/>
                </a:schemeClr>
              </a:gs>
            </a:gsLst>
            <a:lin ang="5400000" scaled="1"/>
          </a:gradFill>
        </p:grpSpPr>
        <p:sp>
          <p:nvSpPr>
            <p:cNvPr id="4" name="Google Shape;297;p30">
              <a:extLst>
                <a:ext uri="{FF2B5EF4-FFF2-40B4-BE49-F238E27FC236}">
                  <a16:creationId xmlns:a16="http://schemas.microsoft.com/office/drawing/2014/main" id="{908AB7AC-454A-2753-6C61-6D8FE47E0087}"/>
                </a:ext>
              </a:extLst>
            </p:cNvPr>
            <p:cNvSpPr/>
            <p:nvPr/>
          </p:nvSpPr>
          <p:spPr>
            <a:xfrm>
              <a:off x="539552" y="786200"/>
              <a:ext cx="6840760" cy="993462"/>
            </a:xfrm>
            <a:prstGeom prst="parallelogram">
              <a:avLst>
                <a:gd name="adj" fmla="val 55975"/>
              </a:avLst>
            </a:prstGeom>
            <a:grpFill/>
            <a:ln>
              <a:noFill/>
            </a:ln>
          </p:spPr>
          <p:txBody>
            <a:bodyPr spcFirstLastPara="1" wrap="square" lIns="91461" tIns="91461" rIns="91461" bIns="91461" anchor="ctr" anchorCtr="0">
              <a:noAutofit/>
            </a:bodyPr>
            <a:lstStyle/>
            <a:p>
              <a:endParaRPr sz="2401" dirty="0"/>
            </a:p>
          </p:txBody>
        </p:sp>
        <p:sp>
          <p:nvSpPr>
            <p:cNvPr id="5" name="Google Shape;300;p30">
              <a:extLst>
                <a:ext uri="{FF2B5EF4-FFF2-40B4-BE49-F238E27FC236}">
                  <a16:creationId xmlns:a16="http://schemas.microsoft.com/office/drawing/2014/main" id="{38C501CE-CC4F-40A2-809B-D3B77D89F243}"/>
                </a:ext>
              </a:extLst>
            </p:cNvPr>
            <p:cNvSpPr txBox="1">
              <a:spLocks/>
            </p:cNvSpPr>
            <p:nvPr/>
          </p:nvSpPr>
          <p:spPr>
            <a:xfrm>
              <a:off x="2026364" y="872173"/>
              <a:ext cx="4680520" cy="442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accent5"/>
                </a:buClr>
                <a:buSzPts val="2000"/>
                <a:buFont typeface="Arial"/>
              </a:pPr>
              <a:r>
                <a:rPr lang="id-ID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Rp. </a:t>
              </a:r>
              <a:r>
                <a:rPr lang="en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54.164.879.734,00</a:t>
              </a:r>
            </a:p>
          </p:txBody>
        </p:sp>
        <p:sp>
          <p:nvSpPr>
            <p:cNvPr id="6" name="Google Shape;301;p30">
              <a:extLst>
                <a:ext uri="{FF2B5EF4-FFF2-40B4-BE49-F238E27FC236}">
                  <a16:creationId xmlns:a16="http://schemas.microsoft.com/office/drawing/2014/main" id="{C95D5B9F-8519-94C9-BE3D-AF0BE712B936}"/>
                </a:ext>
              </a:extLst>
            </p:cNvPr>
            <p:cNvSpPr txBox="1">
              <a:spLocks/>
            </p:cNvSpPr>
            <p:nvPr/>
          </p:nvSpPr>
          <p:spPr>
            <a:xfrm>
              <a:off x="2353673" y="1289137"/>
              <a:ext cx="4353211" cy="31152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 defTabSz="1221669">
                <a:lnSpc>
                  <a:spcPct val="115000"/>
                </a:lnSpc>
                <a:spcBef>
                  <a:spcPts val="801"/>
                </a:spcBef>
                <a:buClr>
                  <a:schemeClr val="accent1"/>
                </a:buClr>
                <a:buSzPts val="2400"/>
              </a:pP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(APBD PERUBAHAN)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92CFCCE-2AED-81D6-6C68-865E00BBEE56}"/>
              </a:ext>
            </a:extLst>
          </p:cNvPr>
          <p:cNvGrpSpPr/>
          <p:nvPr/>
        </p:nvGrpSpPr>
        <p:grpSpPr>
          <a:xfrm>
            <a:off x="1991527" y="4654409"/>
            <a:ext cx="10733384" cy="1762573"/>
            <a:chOff x="2998862" y="4365898"/>
            <a:chExt cx="10153128" cy="138385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3">
                  <a:lumMod val="20000"/>
                  <a:lumOff val="80000"/>
                </a:schemeClr>
              </a:gs>
              <a:gs pos="52289">
                <a:srgbClr val="E2FEB8"/>
              </a:gs>
              <a:gs pos="44000">
                <a:schemeClr val="accent3">
                  <a:lumMod val="20000"/>
                  <a:lumOff val="80000"/>
                </a:schemeClr>
              </a:gs>
              <a:gs pos="71000">
                <a:srgbClr val="A5FD7D"/>
              </a:gs>
              <a:gs pos="94000">
                <a:srgbClr val="00DA10"/>
              </a:gs>
            </a:gsLst>
            <a:lin ang="5400000" scaled="1"/>
          </a:gradFill>
        </p:grpSpPr>
        <p:sp>
          <p:nvSpPr>
            <p:cNvPr id="8" name="Google Shape;298;p30">
              <a:extLst>
                <a:ext uri="{FF2B5EF4-FFF2-40B4-BE49-F238E27FC236}">
                  <a16:creationId xmlns:a16="http://schemas.microsoft.com/office/drawing/2014/main" id="{5D5E430C-A6DC-77A5-E927-89035CE47939}"/>
                </a:ext>
              </a:extLst>
            </p:cNvPr>
            <p:cNvSpPr/>
            <p:nvPr/>
          </p:nvSpPr>
          <p:spPr>
            <a:xfrm>
              <a:off x="2998862" y="4365898"/>
              <a:ext cx="10153128" cy="1296144"/>
            </a:xfrm>
            <a:prstGeom prst="parallelogram">
              <a:avLst>
                <a:gd name="adj" fmla="val 55975"/>
              </a:avLst>
            </a:prstGeom>
            <a:grpFill/>
            <a:ln>
              <a:noFill/>
            </a:ln>
          </p:spPr>
          <p:txBody>
            <a:bodyPr spcFirstLastPara="1" wrap="square" lIns="122146" tIns="122146" rIns="122146" bIns="122146" anchor="ctr" anchorCtr="0">
              <a:noAutofit/>
            </a:bodyPr>
            <a:lstStyle/>
            <a:p>
              <a:endParaRPr sz="2401" dirty="0"/>
            </a:p>
          </p:txBody>
        </p:sp>
        <p:sp>
          <p:nvSpPr>
            <p:cNvPr id="10" name="Google Shape;300;p30">
              <a:extLst>
                <a:ext uri="{FF2B5EF4-FFF2-40B4-BE49-F238E27FC236}">
                  <a16:creationId xmlns:a16="http://schemas.microsoft.com/office/drawing/2014/main" id="{5F753BA1-3D75-67EC-816D-DAD0D900BC6F}"/>
                </a:ext>
              </a:extLst>
            </p:cNvPr>
            <p:cNvSpPr txBox="1">
              <a:spLocks/>
            </p:cNvSpPr>
            <p:nvPr/>
          </p:nvSpPr>
          <p:spPr>
            <a:xfrm>
              <a:off x="4655046" y="4581922"/>
              <a:ext cx="7836964" cy="619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accent5"/>
                </a:buClr>
                <a:buSzPts val="2000"/>
              </a:pPr>
              <a:r>
                <a:rPr lang="id-ID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Rp. </a:t>
              </a:r>
              <a:r>
                <a:rPr lang="en-ID" sz="4000" b="1" dirty="0">
                  <a:solidFill>
                    <a:srgbClr val="000000"/>
                  </a:solidFill>
                  <a:latin typeface="Trebuchet MS" panose="020B0603020202020204" pitchFamily="34" charset="0"/>
                </a:rPr>
                <a:t>52.349.880.797,92 </a:t>
              </a:r>
              <a:r>
                <a:rPr lang="en-US" sz="4000" b="1" dirty="0">
                  <a:latin typeface="Trebuchet MS" panose="020B0603020202020204" pitchFamily="34" charset="0"/>
                  <a:ea typeface="Merriweather"/>
                  <a:cs typeface="Arial" panose="020B0604020202020204" pitchFamily="34" charset="0"/>
                  <a:sym typeface="Merriweather"/>
                </a:rPr>
                <a:t>(</a:t>
              </a:r>
              <a:r>
                <a:rPr lang="en-ID" sz="4000" b="1" dirty="0">
                  <a:solidFill>
                    <a:srgbClr val="000000"/>
                  </a:solidFill>
                  <a:latin typeface="Trebuchet MS" panose="020B0603020202020204" pitchFamily="34" charset="0"/>
                  <a:ea typeface="Merriweather"/>
                  <a:cs typeface="Arial" panose="020B0604020202020204" pitchFamily="34" charset="0"/>
                  <a:sym typeface="Merriweather"/>
                </a:rPr>
                <a:t>96,65</a:t>
              </a:r>
              <a:r>
                <a:rPr lang="en-US" sz="4000" b="1" dirty="0">
                  <a:latin typeface="Trebuchet MS" panose="020B0603020202020204" pitchFamily="34" charset="0"/>
                  <a:ea typeface="Merriweather"/>
                  <a:cs typeface="Arial" panose="020B0604020202020204" pitchFamily="34" charset="0"/>
                  <a:sym typeface="Merriweather"/>
                </a:rPr>
                <a:t>%)</a:t>
              </a:r>
              <a:endParaRPr lang="en-US" sz="4002" b="1" dirty="0">
                <a:latin typeface="Trebuchet MS" pitchFamily="34" charset="0"/>
                <a:ea typeface="Merriweather"/>
                <a:cs typeface="Merriweather"/>
                <a:sym typeface="Merriweather"/>
              </a:endParaRPr>
            </a:p>
            <a:p>
              <a:pPr algn="ctr">
                <a:lnSpc>
                  <a:spcPct val="90000"/>
                </a:lnSpc>
                <a:buClr>
                  <a:schemeClr val="accent5"/>
                </a:buClr>
                <a:buSzPts val="2000"/>
              </a:pPr>
              <a:r>
                <a:rPr lang="id-ID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 </a:t>
              </a:r>
              <a:r>
                <a:rPr lang="en-US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Fisik 100%</a:t>
              </a:r>
              <a:endParaRPr lang="en" sz="4002" b="1" dirty="0">
                <a:latin typeface="Trebuchet MS" pitchFamily="34" charset="0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1" name="Google Shape;301;p30">
              <a:extLst>
                <a:ext uri="{FF2B5EF4-FFF2-40B4-BE49-F238E27FC236}">
                  <a16:creationId xmlns:a16="http://schemas.microsoft.com/office/drawing/2014/main" id="{C2E33848-3CAC-74FC-C9DD-863892E1ACC5}"/>
                </a:ext>
              </a:extLst>
            </p:cNvPr>
            <p:cNvSpPr txBox="1">
              <a:spLocks/>
            </p:cNvSpPr>
            <p:nvPr/>
          </p:nvSpPr>
          <p:spPr>
            <a:xfrm>
              <a:off x="5043116" y="5313616"/>
              <a:ext cx="6549228" cy="436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 defTabSz="1221669">
                <a:lnSpc>
                  <a:spcPct val="115000"/>
                </a:lnSpc>
                <a:spcBef>
                  <a:spcPts val="801"/>
                </a:spcBef>
                <a:buClr>
                  <a:schemeClr val="accent1"/>
                </a:buClr>
                <a:buSzPts val="2400"/>
              </a:pPr>
              <a:r>
                <a:rPr lang="id-ID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Realisasi </a:t>
              </a:r>
              <a:r>
                <a:rPr lang="id-ID" sz="2001" b="1" dirty="0" err="1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s.d</a:t>
              </a:r>
              <a:r>
                <a:rPr lang="id-ID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 </a:t>
              </a: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31 </a:t>
              </a:r>
              <a:r>
                <a:rPr lang="en-US" sz="2001" b="1" dirty="0" err="1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Desember</a:t>
              </a: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 </a:t>
              </a:r>
              <a:r>
                <a:rPr lang="id-ID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202</a:t>
              </a: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5</a:t>
              </a: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0D684C7-2917-FB8B-7429-423A27B3586A}"/>
              </a:ext>
            </a:extLst>
          </p:cNvPr>
          <p:cNvSpPr/>
          <p:nvPr/>
        </p:nvSpPr>
        <p:spPr>
          <a:xfrm>
            <a:off x="-77366" y="697885"/>
            <a:ext cx="12195176" cy="457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76" tIns="45738" rIns="91476" bIns="457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07624"/>
              </a:highlight>
            </a:endParaRP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AF54F969-9A42-8447-D0EC-ED4362AE4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7" y="2202360"/>
            <a:ext cx="1219676" cy="1219676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CB6155B8-4CCD-9E43-F1B1-9DF3E39AB5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013" y="4977507"/>
            <a:ext cx="1219676" cy="121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79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95E600-7810-CBFF-4D4B-BA25828DDBE8}"/>
              </a:ext>
            </a:extLst>
          </p:cNvPr>
          <p:cNvSpPr/>
          <p:nvPr/>
        </p:nvSpPr>
        <p:spPr>
          <a:xfrm>
            <a:off x="10378" y="172766"/>
            <a:ext cx="12195176" cy="86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8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KESESUAIAN</a:t>
            </a:r>
            <a:r>
              <a:rPr lang="id-ID" sz="28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TARGET DAN REALISASI KEUANGAN </a:t>
            </a:r>
            <a:r>
              <a:rPr lang="en-US" sz="28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APBD TA. 2025 </a:t>
            </a:r>
          </a:p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id-ID" sz="28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S.D </a:t>
            </a:r>
            <a:r>
              <a:rPr lang="en-US" sz="28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31Desember 2025</a:t>
            </a:r>
            <a:endParaRPr lang="fi-FI" sz="28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52CA94-61B5-C41E-7B90-A6B350C9FA59}"/>
              </a:ext>
            </a:extLst>
          </p:cNvPr>
          <p:cNvSpPr/>
          <p:nvPr/>
        </p:nvSpPr>
        <p:spPr>
          <a:xfrm>
            <a:off x="694877" y="2349252"/>
            <a:ext cx="10589311" cy="432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1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F88DA4B-A46B-6E65-FE87-BA70CD7E98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2125655"/>
              </p:ext>
            </p:extLst>
          </p:nvPr>
        </p:nvGraphicFramePr>
        <p:xfrm>
          <a:off x="1199130" y="978531"/>
          <a:ext cx="4466240" cy="4108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305D27E-8B22-DFE9-AF2E-05EC37621D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5166128"/>
              </p:ext>
            </p:extLst>
          </p:nvPr>
        </p:nvGraphicFramePr>
        <p:xfrm>
          <a:off x="6457768" y="978531"/>
          <a:ext cx="4466240" cy="4108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B05A424A-2918-2398-3F18-6341CE3E626A}"/>
              </a:ext>
            </a:extLst>
          </p:cNvPr>
          <p:cNvSpPr/>
          <p:nvPr/>
        </p:nvSpPr>
        <p:spPr>
          <a:xfrm>
            <a:off x="1271166" y="5230697"/>
            <a:ext cx="5978999" cy="794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2001" u="sng" dirty="0">
                <a:solidFill>
                  <a:schemeClr val="tx1"/>
                </a:solidFill>
              </a:rPr>
              <a:t>Target </a:t>
            </a:r>
            <a:r>
              <a:rPr lang="en-ID" sz="2001" u="sng" dirty="0" err="1">
                <a:solidFill>
                  <a:schemeClr val="tx1"/>
                </a:solidFill>
              </a:rPr>
              <a:t>Realisasi</a:t>
            </a:r>
            <a:r>
              <a:rPr lang="en-ID" sz="2001" u="sng" dirty="0">
                <a:solidFill>
                  <a:schemeClr val="tx1"/>
                </a:solidFill>
              </a:rPr>
              <a:t> </a:t>
            </a:r>
            <a:r>
              <a:rPr lang="en-ID" sz="2001" u="sng" dirty="0" err="1">
                <a:solidFill>
                  <a:schemeClr val="tx1"/>
                </a:solidFill>
              </a:rPr>
              <a:t>Keuangan</a:t>
            </a:r>
            <a:endParaRPr lang="en-ID" sz="2001" u="sng" dirty="0">
              <a:solidFill>
                <a:schemeClr val="tx1"/>
              </a:solidFill>
            </a:endParaRPr>
          </a:p>
          <a:p>
            <a:pPr>
              <a:tabLst>
                <a:tab pos="1346738" algn="l"/>
              </a:tabLst>
            </a:pPr>
            <a:r>
              <a:rPr lang="en-ID" sz="2001" dirty="0">
                <a:solidFill>
                  <a:schemeClr val="tx1"/>
                </a:solidFill>
                <a:highlight>
                  <a:srgbClr val="A5FD7D"/>
                </a:highlight>
              </a:rPr>
              <a:t>Target OPD	: 92% </a:t>
            </a:r>
          </a:p>
          <a:p>
            <a:pPr>
              <a:tabLst>
                <a:tab pos="1346738" algn="l"/>
              </a:tabLst>
            </a:pPr>
            <a:r>
              <a:rPr lang="en-ID" sz="2001" dirty="0" err="1">
                <a:solidFill>
                  <a:schemeClr val="tx1"/>
                </a:solidFill>
                <a:highlight>
                  <a:srgbClr val="F4BD2D"/>
                </a:highlight>
              </a:rPr>
              <a:t>Realisasi</a:t>
            </a:r>
            <a:r>
              <a:rPr lang="en-ID" sz="2001" dirty="0">
                <a:solidFill>
                  <a:schemeClr val="tx1"/>
                </a:solidFill>
                <a:highlight>
                  <a:srgbClr val="F4BD2D"/>
                </a:highlight>
              </a:rPr>
              <a:t>	: 52.349.880.797,92 (96,65%)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F6EE71-9D6F-E2DD-0DC2-6F94EE8C352F}"/>
              </a:ext>
            </a:extLst>
          </p:cNvPr>
          <p:cNvSpPr/>
          <p:nvPr/>
        </p:nvSpPr>
        <p:spPr>
          <a:xfrm>
            <a:off x="7178129" y="5082946"/>
            <a:ext cx="5978999" cy="1228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1" u="sng" dirty="0">
                <a:solidFill>
                  <a:schemeClr val="tx1"/>
                </a:solidFill>
              </a:rPr>
              <a:t>Target </a:t>
            </a:r>
            <a:r>
              <a:rPr lang="en-US" sz="2001" u="sng" dirty="0" err="1">
                <a:solidFill>
                  <a:schemeClr val="tx1"/>
                </a:solidFill>
              </a:rPr>
              <a:t>Realisasi</a:t>
            </a:r>
            <a:r>
              <a:rPr lang="en-US" sz="2001" u="sng" dirty="0">
                <a:solidFill>
                  <a:schemeClr val="tx1"/>
                </a:solidFill>
              </a:rPr>
              <a:t> </a:t>
            </a:r>
            <a:r>
              <a:rPr lang="en-US" sz="2001" u="sng" dirty="0" err="1">
                <a:solidFill>
                  <a:schemeClr val="tx1"/>
                </a:solidFill>
              </a:rPr>
              <a:t>Fisik</a:t>
            </a:r>
            <a:endParaRPr lang="en-ID" sz="2001" u="sng" dirty="0">
              <a:solidFill>
                <a:schemeClr val="tx1"/>
              </a:solidFill>
            </a:endParaRPr>
          </a:p>
          <a:p>
            <a:pPr>
              <a:tabLst>
                <a:tab pos="1348327" algn="l"/>
              </a:tabLst>
            </a:pPr>
            <a:r>
              <a:rPr lang="en-ID" sz="2001" dirty="0">
                <a:solidFill>
                  <a:schemeClr val="tx1"/>
                </a:solidFill>
                <a:highlight>
                  <a:srgbClr val="A5FD7D"/>
                </a:highlight>
              </a:rPr>
              <a:t>Target OPD	: 100 %</a:t>
            </a:r>
          </a:p>
          <a:p>
            <a:pPr>
              <a:tabLst>
                <a:tab pos="1348327" algn="l"/>
              </a:tabLst>
            </a:pPr>
            <a:r>
              <a:rPr lang="en-ID" sz="2001" dirty="0" err="1">
                <a:solidFill>
                  <a:schemeClr val="tx1"/>
                </a:solidFill>
                <a:highlight>
                  <a:srgbClr val="F4BD2D"/>
                </a:highlight>
              </a:rPr>
              <a:t>Realisasi</a:t>
            </a:r>
            <a:r>
              <a:rPr lang="en-ID" sz="2001" dirty="0">
                <a:solidFill>
                  <a:schemeClr val="tx1"/>
                </a:solidFill>
                <a:highlight>
                  <a:srgbClr val="F4BD2D"/>
                </a:highlight>
              </a:rPr>
              <a:t>	: 100 %</a:t>
            </a:r>
          </a:p>
        </p:txBody>
      </p:sp>
    </p:spTree>
    <p:extLst>
      <p:ext uri="{BB962C8B-B14F-4D97-AF65-F5344CB8AC3E}">
        <p14:creationId xmlns:p14="http://schemas.microsoft.com/office/powerpoint/2010/main" val="4264354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3636E9-02EA-FBD0-2502-DA7C885A615C}"/>
              </a:ext>
            </a:extLst>
          </p:cNvPr>
          <p:cNvSpPr/>
          <p:nvPr/>
        </p:nvSpPr>
        <p:spPr>
          <a:xfrm>
            <a:off x="-1" y="-26198"/>
            <a:ext cx="12195176" cy="646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REKAP</a:t>
            </a: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ITULASI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</a:t>
            </a:r>
            <a:r>
              <a:rPr lang="fi-FI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NGGARAN PER SUB ORGANISASI</a:t>
            </a:r>
            <a:endParaRPr lang="en-US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DINAS KELAUTAN DAN PERIKANAN PROV. KEPRI TA. 2025</a:t>
            </a:r>
            <a:endParaRPr lang="fi-FI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8263A87-2389-AA7F-531B-8CF169E49D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374511"/>
              </p:ext>
            </p:extLst>
          </p:nvPr>
        </p:nvGraphicFramePr>
        <p:xfrm>
          <a:off x="75413" y="620386"/>
          <a:ext cx="12028603" cy="5789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0555064" imgH="5467350" progId="Excel.Sheet.12">
                  <p:embed/>
                </p:oleObj>
              </mc:Choice>
              <mc:Fallback>
                <p:oleObj name="Worksheet" r:id="rId2" imgW="20555064" imgH="54673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413" y="620386"/>
                        <a:ext cx="12028603" cy="5789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7652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B9F340-16E4-BFA5-B8E6-38EEB7BFC2DD}"/>
              </a:ext>
            </a:extLst>
          </p:cNvPr>
          <p:cNvSpPr/>
          <p:nvPr/>
        </p:nvSpPr>
        <p:spPr>
          <a:xfrm>
            <a:off x="-1" y="-26198"/>
            <a:ext cx="12195176" cy="646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REKAP</a:t>
            </a: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ITULASI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</a:t>
            </a:r>
            <a:r>
              <a:rPr lang="fi-FI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NGGARAN PER SUB ORGANISASI</a:t>
            </a:r>
            <a:endParaRPr lang="en-US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DINAS KELAUTAN DAN PERIKANAN PROV. KEPRI TA. 2025</a:t>
            </a:r>
            <a:endParaRPr lang="fi-FI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5DF925-D424-972F-6C52-F6023F7128C2}"/>
              </a:ext>
            </a:extLst>
          </p:cNvPr>
          <p:cNvSpPr/>
          <p:nvPr/>
        </p:nvSpPr>
        <p:spPr>
          <a:xfrm>
            <a:off x="-97520" y="98657"/>
            <a:ext cx="1966045" cy="369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001" b="1" dirty="0" err="1">
                <a:highlight>
                  <a:srgbClr val="FFFF00"/>
                </a:highlight>
                <a:latin typeface="Century Gothic" pitchFamily="34" charset="0"/>
                <a:ea typeface="Merriweather"/>
                <a:cs typeface="Merriweather"/>
                <a:sym typeface="Merriweather"/>
              </a:rPr>
              <a:t>Lanjutan</a:t>
            </a:r>
            <a:r>
              <a:rPr lang="en-US" sz="2001" b="1" dirty="0">
                <a:highlight>
                  <a:srgbClr val="FFFF00"/>
                </a:highlight>
                <a:latin typeface="Century Gothic" pitchFamily="34" charset="0"/>
                <a:ea typeface="Merriweather"/>
                <a:cs typeface="Merriweather"/>
                <a:sym typeface="Merriweather"/>
              </a:rPr>
              <a:t> . . .</a:t>
            </a:r>
            <a:endParaRPr lang="fi-FI" sz="2001" b="1" dirty="0">
              <a:highlight>
                <a:srgbClr val="FFFF00"/>
              </a:highlight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E81644-DED6-0ECE-92C8-98EC22755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5" y="745241"/>
            <a:ext cx="12041171" cy="498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4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9;p31">
            <a:extLst>
              <a:ext uri="{FF2B5EF4-FFF2-40B4-BE49-F238E27FC236}">
                <a16:creationId xmlns:a16="http://schemas.microsoft.com/office/drawing/2014/main" id="{50548C09-3BE5-436C-BA43-7B3A7EE0D639}"/>
              </a:ext>
            </a:extLst>
          </p:cNvPr>
          <p:cNvSpPr txBox="1"/>
          <p:nvPr/>
        </p:nvSpPr>
        <p:spPr>
          <a:xfrm>
            <a:off x="113338" y="-87022"/>
            <a:ext cx="9733954" cy="478181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25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RINCIAN TUNDA BAYAR T.A 2025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DCFD776-538F-36B1-31B0-11C7FD7BE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918282"/>
              </p:ext>
            </p:extLst>
          </p:nvPr>
        </p:nvGraphicFramePr>
        <p:xfrm>
          <a:off x="260351" y="631574"/>
          <a:ext cx="11576049" cy="5527924"/>
        </p:xfrm>
        <a:graphic>
          <a:graphicData uri="http://schemas.openxmlformats.org/drawingml/2006/table">
            <a:tbl>
              <a:tblPr/>
              <a:tblGrid>
                <a:gridCol w="617475">
                  <a:extLst>
                    <a:ext uri="{9D8B030D-6E8A-4147-A177-3AD203B41FA5}">
                      <a16:colId xmlns:a16="http://schemas.microsoft.com/office/drawing/2014/main" val="1368806834"/>
                    </a:ext>
                  </a:extLst>
                </a:gridCol>
                <a:gridCol w="2274912">
                  <a:extLst>
                    <a:ext uri="{9D8B030D-6E8A-4147-A177-3AD203B41FA5}">
                      <a16:colId xmlns:a16="http://schemas.microsoft.com/office/drawing/2014/main" val="3528057209"/>
                    </a:ext>
                  </a:extLst>
                </a:gridCol>
                <a:gridCol w="2365908">
                  <a:extLst>
                    <a:ext uri="{9D8B030D-6E8A-4147-A177-3AD203B41FA5}">
                      <a16:colId xmlns:a16="http://schemas.microsoft.com/office/drawing/2014/main" val="1891351998"/>
                    </a:ext>
                  </a:extLst>
                </a:gridCol>
                <a:gridCol w="2508902">
                  <a:extLst>
                    <a:ext uri="{9D8B030D-6E8A-4147-A177-3AD203B41FA5}">
                      <a16:colId xmlns:a16="http://schemas.microsoft.com/office/drawing/2014/main" val="2534100817"/>
                    </a:ext>
                  </a:extLst>
                </a:gridCol>
                <a:gridCol w="2027921">
                  <a:extLst>
                    <a:ext uri="{9D8B030D-6E8A-4147-A177-3AD203B41FA5}">
                      <a16:colId xmlns:a16="http://schemas.microsoft.com/office/drawing/2014/main" val="2353218025"/>
                    </a:ext>
                  </a:extLst>
                </a:gridCol>
                <a:gridCol w="1780931">
                  <a:extLst>
                    <a:ext uri="{9D8B030D-6E8A-4147-A177-3AD203B41FA5}">
                      <a16:colId xmlns:a16="http://schemas.microsoft.com/office/drawing/2014/main" val="2391898183"/>
                    </a:ext>
                  </a:extLst>
                </a:gridCol>
              </a:tblGrid>
              <a:tr h="34386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Nama Paket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Lokasi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Sub Kegiatam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Nilai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105675"/>
                  </a:ext>
                </a:extLst>
              </a:tr>
              <a:tr h="343865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Pagu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Realisasi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839859"/>
                  </a:ext>
                </a:extLst>
              </a:tr>
              <a:tr h="846462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SE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Belanja Makan dan Minuman Rapat - Paket</a:t>
                      </a:r>
                      <a:br>
                        <a:rPr lang="sv-SE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sv-SE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Meeting Fullboard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Hotel Pelangi -</a:t>
                      </a:r>
                      <a:b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Tanjungpinang</a:t>
                      </a:r>
                      <a:endParaRPr lang="en-ID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Penyediaan Prasarana Usaha Perikanan Tangkap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Rp138.600.000,00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Rp114.695.000,00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964454"/>
                  </a:ext>
                </a:extLst>
              </a:tr>
              <a:tr h="1406197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Pengadaan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Kelong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Apung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Kapal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Beserta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Kelengkapannya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Untuk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Nelayan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Kepulauan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Anambas</a:t>
                      </a:r>
                      <a:endParaRPr lang="en-ID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Desa Munjan, Kecamatan Siantan Timur, Kabupaten Kepulauan Anambas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Penyediaan Sarana Usaha Perikanan Tangkap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Rp274.275.000,00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Rp273.178.928,00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702368"/>
                  </a:ext>
                </a:extLst>
              </a:tr>
              <a:tr h="1965933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Pekerjaan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Konsultan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Pengawas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Pembangunan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Kelong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Apung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kapal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 GT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Beserta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Kelengkapannya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Untuk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Nelayan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Kepulauan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Anambas</a:t>
                      </a:r>
                      <a:endParaRPr lang="en-ID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Desa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Munjan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Kecamatan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Siantan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Timur,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Kabupaten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Kepulauan</a:t>
                      </a:r>
                      <a:r>
                        <a:rPr lang="en-ID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Anambas</a:t>
                      </a:r>
                      <a:endParaRPr lang="en-ID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Rp15.008.960,00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ID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Rp14.867.340,00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792380"/>
                  </a:ext>
                </a:extLst>
              </a:tr>
              <a:tr h="62160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D" sz="1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Rp427.883.960,00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ID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Rp402.741.268,00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554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72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9;p31">
            <a:extLst>
              <a:ext uri="{FF2B5EF4-FFF2-40B4-BE49-F238E27FC236}">
                <a16:creationId xmlns:a16="http://schemas.microsoft.com/office/drawing/2014/main" id="{CF53DBDB-1B56-395C-E0E3-58FFE9A20564}"/>
              </a:ext>
            </a:extLst>
          </p:cNvPr>
          <p:cNvSpPr txBox="1"/>
          <p:nvPr/>
        </p:nvSpPr>
        <p:spPr>
          <a:xfrm>
            <a:off x="630" y="4316991"/>
            <a:ext cx="6270423" cy="461812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20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CATATAN:</a:t>
            </a:r>
            <a:br>
              <a:rPr lang="en-US" altLang="en-GB" sz="20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</a:br>
            <a:endParaRPr lang="en-US" altLang="en-GB" sz="1200" b="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BE7765-67AA-F30F-7490-DA465E62E559}"/>
              </a:ext>
            </a:extLst>
          </p:cNvPr>
          <p:cNvCxnSpPr>
            <a:cxnSpLocks/>
          </p:cNvCxnSpPr>
          <p:nvPr/>
        </p:nvCxnSpPr>
        <p:spPr>
          <a:xfrm>
            <a:off x="216869" y="478181"/>
            <a:ext cx="936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Diagonal Corners Snipped 15">
            <a:extLst>
              <a:ext uri="{FF2B5EF4-FFF2-40B4-BE49-F238E27FC236}">
                <a16:creationId xmlns:a16="http://schemas.microsoft.com/office/drawing/2014/main" id="{A2618A64-24E4-82D4-4BC8-74F85C2DD400}"/>
              </a:ext>
            </a:extLst>
          </p:cNvPr>
          <p:cNvSpPr/>
          <p:nvPr/>
        </p:nvSpPr>
        <p:spPr>
          <a:xfrm>
            <a:off x="6364907" y="4357277"/>
            <a:ext cx="2667000" cy="1947519"/>
          </a:xfrm>
          <a:prstGeom prst="snip2Diag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: Diagonal Corners Snipped 16">
            <a:extLst>
              <a:ext uri="{FF2B5EF4-FFF2-40B4-BE49-F238E27FC236}">
                <a16:creationId xmlns:a16="http://schemas.microsoft.com/office/drawing/2014/main" id="{0858DCCD-6294-AB0B-F81D-51BF888D1C83}"/>
              </a:ext>
            </a:extLst>
          </p:cNvPr>
          <p:cNvSpPr/>
          <p:nvPr/>
        </p:nvSpPr>
        <p:spPr>
          <a:xfrm>
            <a:off x="9219614" y="4357277"/>
            <a:ext cx="2667000" cy="1947519"/>
          </a:xfrm>
          <a:prstGeom prst="snip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A172BBA7-1FA9-BFF6-037A-AF2FCE2332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576470"/>
              </p:ext>
            </p:extLst>
          </p:nvPr>
        </p:nvGraphicFramePr>
        <p:xfrm>
          <a:off x="94484" y="704849"/>
          <a:ext cx="11905838" cy="3537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356583" imgH="2724150" progId="Excel.Sheet.12">
                  <p:embed/>
                </p:oleObj>
              </mc:Choice>
              <mc:Fallback>
                <p:oleObj name="Worksheet" r:id="rId4" imgW="8356583" imgH="27241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484" y="704849"/>
                        <a:ext cx="11905838" cy="3537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oogle Shape;159;p31">
            <a:extLst>
              <a:ext uri="{FF2B5EF4-FFF2-40B4-BE49-F238E27FC236}">
                <a16:creationId xmlns:a16="http://schemas.microsoft.com/office/drawing/2014/main" id="{E80EC786-1CCB-8E23-5110-FAC6C2295E54}"/>
              </a:ext>
            </a:extLst>
          </p:cNvPr>
          <p:cNvSpPr txBox="1"/>
          <p:nvPr/>
        </p:nvSpPr>
        <p:spPr>
          <a:xfrm>
            <a:off x="94484" y="-115303"/>
            <a:ext cx="9733954" cy="478181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25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PENYEDIAAN PREMI ASURANSI NELAYAN</a:t>
            </a:r>
          </a:p>
        </p:txBody>
      </p:sp>
      <p:sp>
        <p:nvSpPr>
          <p:cNvPr id="6" name="Google Shape;159;p31">
            <a:extLst>
              <a:ext uri="{FF2B5EF4-FFF2-40B4-BE49-F238E27FC236}">
                <a16:creationId xmlns:a16="http://schemas.microsoft.com/office/drawing/2014/main" id="{7694A65F-8342-9A47-F909-6BD517B4791B}"/>
              </a:ext>
            </a:extLst>
          </p:cNvPr>
          <p:cNvSpPr txBox="1"/>
          <p:nvPr/>
        </p:nvSpPr>
        <p:spPr>
          <a:xfrm>
            <a:off x="629" y="4743476"/>
            <a:ext cx="6270423" cy="1636343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marL="171450" lvl="0" indent="-171450">
              <a:buSzPct val="193000"/>
              <a:buFont typeface="Arial" panose="020B0604020202020204" pitchFamily="34" charset="0"/>
              <a:buChar char="•"/>
              <a:defRPr/>
            </a:pP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Bantuan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iuran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BPJS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Ketenagakerjaan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dari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Dana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Provinsi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Tahun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2025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untuk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nelayan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sebanyak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31.304 orang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dengan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anggaran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biaya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Rp6.310.886.400,-</a:t>
            </a:r>
            <a:b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</a:br>
            <a:endParaRPr lang="en-US" altLang="en-GB" sz="1500" b="0" dirty="0">
              <a:solidFill>
                <a:schemeClr val="tx1"/>
              </a:solidFill>
              <a:highlight>
                <a:srgbClr val="FFFF00"/>
              </a:highlight>
              <a:latin typeface="Century Gothic" panose="020B0502020202020204" pitchFamily="34" charset="0"/>
              <a:ea typeface="+mn-ea"/>
              <a:cs typeface="+mn-cs"/>
            </a:endParaRPr>
          </a:p>
          <a:p>
            <a:pPr marL="171450" lvl="0" indent="-171450">
              <a:buSzPct val="193000"/>
              <a:buFont typeface="Arial" panose="020B0604020202020204" pitchFamily="34" charset="0"/>
              <a:buChar char="•"/>
              <a:defRPr/>
            </a:pP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Jumlah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santunan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/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manfaat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yang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telah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disalurkan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dan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diterima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oleh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nelayan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/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ahli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waris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periode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1 Januari 2025 </a:t>
            </a:r>
            <a:r>
              <a:rPr lang="en-US" altLang="en-GB" sz="1500" b="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s.d</a:t>
            </a:r>
            <a:r>
              <a:rPr lang="en-US" altLang="en-GB" sz="1500" b="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30 September 2025 Rp7.324.445.740,-</a:t>
            </a:r>
          </a:p>
        </p:txBody>
      </p:sp>
    </p:spTree>
    <p:extLst>
      <p:ext uri="{BB962C8B-B14F-4D97-AF65-F5344CB8AC3E}">
        <p14:creationId xmlns:p14="http://schemas.microsoft.com/office/powerpoint/2010/main" val="613128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01B2E-2A0A-317A-C731-71ED4D1D6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9;p31">
            <a:extLst>
              <a:ext uri="{FF2B5EF4-FFF2-40B4-BE49-F238E27FC236}">
                <a16:creationId xmlns:a16="http://schemas.microsoft.com/office/drawing/2014/main" id="{54AB3230-6C88-1F20-A7AC-3B491E2E8284}"/>
              </a:ext>
            </a:extLst>
          </p:cNvPr>
          <p:cNvSpPr txBox="1"/>
          <p:nvPr/>
        </p:nvSpPr>
        <p:spPr>
          <a:xfrm>
            <a:off x="94484" y="-115303"/>
            <a:ext cx="11018016" cy="699503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PENYEDIAAN SARPRAS PERIKANAN  TANGKAP YANG TELAH TERLAKSANA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58EFD0-2B4F-1007-9120-15E46BF6D0CE}"/>
              </a:ext>
            </a:extLst>
          </p:cNvPr>
          <p:cNvCxnSpPr>
            <a:cxnSpLocks/>
          </p:cNvCxnSpPr>
          <p:nvPr/>
        </p:nvCxnSpPr>
        <p:spPr>
          <a:xfrm>
            <a:off x="216869" y="478181"/>
            <a:ext cx="936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159;p31">
            <a:extLst>
              <a:ext uri="{FF2B5EF4-FFF2-40B4-BE49-F238E27FC236}">
                <a16:creationId xmlns:a16="http://schemas.microsoft.com/office/drawing/2014/main" id="{88B455BB-E7A0-2ABF-3274-26F7EAC4943A}"/>
              </a:ext>
            </a:extLst>
          </p:cNvPr>
          <p:cNvSpPr txBox="1"/>
          <p:nvPr/>
        </p:nvSpPr>
        <p:spPr>
          <a:xfrm>
            <a:off x="94484" y="525885"/>
            <a:ext cx="7730855" cy="892400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Dari total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anggaran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Rp 5.551.873.620,00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untuk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pemberian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bantuan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hibah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sarana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perikanan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tangkap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telah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terealisasi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Rp 5.263.035.880,00 </a:t>
            </a:r>
          </a:p>
          <a:p>
            <a:pPr lvl="0">
              <a:defRPr/>
            </a:pP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dengan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rincian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sebagai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3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berikut</a:t>
            </a:r>
            <a:r>
              <a:rPr lang="en-US" altLang="en-GB" sz="13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: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0160F0-441E-9470-D50B-D685628A4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6758"/>
              </p:ext>
            </p:extLst>
          </p:nvPr>
        </p:nvGraphicFramePr>
        <p:xfrm>
          <a:off x="216869" y="1304347"/>
          <a:ext cx="6806100" cy="5330795"/>
        </p:xfrm>
        <a:graphic>
          <a:graphicData uri="http://schemas.openxmlformats.org/drawingml/2006/table">
            <a:tbl>
              <a:tblPr/>
              <a:tblGrid>
                <a:gridCol w="350470">
                  <a:extLst>
                    <a:ext uri="{9D8B030D-6E8A-4147-A177-3AD203B41FA5}">
                      <a16:colId xmlns:a16="http://schemas.microsoft.com/office/drawing/2014/main" val="519350088"/>
                    </a:ext>
                  </a:extLst>
                </a:gridCol>
                <a:gridCol w="2967684">
                  <a:extLst>
                    <a:ext uri="{9D8B030D-6E8A-4147-A177-3AD203B41FA5}">
                      <a16:colId xmlns:a16="http://schemas.microsoft.com/office/drawing/2014/main" val="2266517913"/>
                    </a:ext>
                  </a:extLst>
                </a:gridCol>
                <a:gridCol w="839547">
                  <a:extLst>
                    <a:ext uri="{9D8B030D-6E8A-4147-A177-3AD203B41FA5}">
                      <a16:colId xmlns:a16="http://schemas.microsoft.com/office/drawing/2014/main" val="1169430623"/>
                    </a:ext>
                  </a:extLst>
                </a:gridCol>
                <a:gridCol w="949487">
                  <a:extLst>
                    <a:ext uri="{9D8B030D-6E8A-4147-A177-3AD203B41FA5}">
                      <a16:colId xmlns:a16="http://schemas.microsoft.com/office/drawing/2014/main" val="2400774467"/>
                    </a:ext>
                  </a:extLst>
                </a:gridCol>
                <a:gridCol w="1698912">
                  <a:extLst>
                    <a:ext uri="{9D8B030D-6E8A-4147-A177-3AD203B41FA5}">
                      <a16:colId xmlns:a16="http://schemas.microsoft.com/office/drawing/2014/main" val="2652388538"/>
                    </a:ext>
                  </a:extLst>
                </a:gridCol>
              </a:tblGrid>
              <a:tr h="16894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NAMA PAKET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VOLUME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SATUAN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KAB/KOTA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325901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BOAT PANCUNG FIBER DENGAN MESIN 15 PK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606364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BOAT PANCUNG FIBER DENGAN MESIN 40 PK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803029"/>
                  </a:ext>
                </a:extLst>
              </a:tr>
              <a:tr h="24946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BOAT PANCUNG KAYU DENGAN MESIN 15 PK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673383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BUBU KETAM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Batam,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Bintan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Lingga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Tanjnungpinang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4776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JARING BAWAL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Gulung</a:t>
                      </a:r>
                      <a:endParaRPr kumimoji="0" lang="en-ID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521883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ARING LOBSTER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D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Gulung</a:t>
                      </a:r>
                      <a:endParaRPr kumimoji="0" lang="en-ID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856059"/>
                  </a:ext>
                </a:extLst>
              </a:tr>
              <a:tr h="32701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JARING PE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Gulung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41386"/>
                  </a:ext>
                </a:extLst>
              </a:tr>
              <a:tr h="32701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JARING UDANG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Gulung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Lingga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206544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KAWAT BUBU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388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Batam,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Bintan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Lingga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dan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Tanjnungpinang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966181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KELONG APUNG DENGAN KAPAL 2 GT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Kep.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Anambas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909135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MESIN KETINTING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726346"/>
                  </a:ext>
                </a:extLst>
              </a:tr>
              <a:tr h="246340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MESIN TEMPEL 15 PK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 dan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Tanjnungpinang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874979"/>
                  </a:ext>
                </a:extLst>
              </a:tr>
              <a:tr h="16590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SAMPAN FIBER DAYUNG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Tanjnungpinang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851348"/>
                  </a:ext>
                </a:extLst>
              </a:tr>
              <a:tr h="29974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SAMPAN FIBER DENGAN MESIN KENTINTING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Batam dan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Bintan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686145"/>
                  </a:ext>
                </a:extLst>
              </a:tr>
              <a:tr h="32701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TALI RUMPON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1960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ulung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Bintan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418862"/>
                  </a:ext>
                </a:extLst>
              </a:tr>
            </a:tbl>
          </a:graphicData>
        </a:graphic>
      </p:graphicFrame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278671DA-2B2D-DDF5-A97E-F1CF1EB1EBCA}"/>
              </a:ext>
            </a:extLst>
          </p:cNvPr>
          <p:cNvSpPr/>
          <p:nvPr/>
        </p:nvSpPr>
        <p:spPr>
          <a:xfrm>
            <a:off x="7232521" y="1606687"/>
            <a:ext cx="2449038" cy="1426387"/>
          </a:xfrm>
          <a:prstGeom prst="snip2Diag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F340A32A-97BD-EE4D-B62A-4DBAA7657204}"/>
              </a:ext>
            </a:extLst>
          </p:cNvPr>
          <p:cNvSpPr/>
          <p:nvPr/>
        </p:nvSpPr>
        <p:spPr>
          <a:xfrm>
            <a:off x="9351621" y="705091"/>
            <a:ext cx="2449038" cy="1426387"/>
          </a:xfrm>
          <a:prstGeom prst="snip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B3987D5B-592B-66F7-03B0-0B018CC574ED}"/>
              </a:ext>
            </a:extLst>
          </p:cNvPr>
          <p:cNvSpPr/>
          <p:nvPr/>
        </p:nvSpPr>
        <p:spPr>
          <a:xfrm>
            <a:off x="9351621" y="2824316"/>
            <a:ext cx="2449038" cy="1426387"/>
          </a:xfrm>
          <a:prstGeom prst="snip2Diag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2206F908-D28D-8BA7-000C-28D4D2A5AE65}"/>
              </a:ext>
            </a:extLst>
          </p:cNvPr>
          <p:cNvSpPr/>
          <p:nvPr/>
        </p:nvSpPr>
        <p:spPr>
          <a:xfrm>
            <a:off x="7232521" y="3934670"/>
            <a:ext cx="2449038" cy="1426387"/>
          </a:xfrm>
          <a:prstGeom prst="snip2Diag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B956789F-EE39-144C-5B89-34C7903DC024}"/>
              </a:ext>
            </a:extLst>
          </p:cNvPr>
          <p:cNvSpPr/>
          <p:nvPr/>
        </p:nvSpPr>
        <p:spPr>
          <a:xfrm>
            <a:off x="9516590" y="5020323"/>
            <a:ext cx="2449038" cy="1426387"/>
          </a:xfrm>
          <a:prstGeom prst="snip2Diag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04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9;p31">
            <a:extLst>
              <a:ext uri="{FF2B5EF4-FFF2-40B4-BE49-F238E27FC236}">
                <a16:creationId xmlns:a16="http://schemas.microsoft.com/office/drawing/2014/main" id="{D627D859-93BA-E6E1-7D74-35405D6CAC1D}"/>
              </a:ext>
            </a:extLst>
          </p:cNvPr>
          <p:cNvSpPr txBox="1"/>
          <p:nvPr/>
        </p:nvSpPr>
        <p:spPr>
          <a:xfrm>
            <a:off x="94483" y="-115303"/>
            <a:ext cx="11311949" cy="478181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23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PENYEDIAAN SARPRAS PERIKANAN  BUDIDAYA YANG TELAH TERLAKSANA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1E6B2E-9B5C-C3A1-2A7F-12D92806C0C7}"/>
              </a:ext>
            </a:extLst>
          </p:cNvPr>
          <p:cNvCxnSpPr>
            <a:cxnSpLocks/>
          </p:cNvCxnSpPr>
          <p:nvPr/>
        </p:nvCxnSpPr>
        <p:spPr>
          <a:xfrm>
            <a:off x="216869" y="478181"/>
            <a:ext cx="936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7027B7F-9531-B0C6-C17F-C7FC195BF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376322"/>
              </p:ext>
            </p:extLst>
          </p:nvPr>
        </p:nvGraphicFramePr>
        <p:xfrm>
          <a:off x="285796" y="1836569"/>
          <a:ext cx="6457305" cy="4565357"/>
        </p:xfrm>
        <a:graphic>
          <a:graphicData uri="http://schemas.openxmlformats.org/drawingml/2006/table">
            <a:tbl>
              <a:tblPr/>
              <a:tblGrid>
                <a:gridCol w="289799">
                  <a:extLst>
                    <a:ext uri="{9D8B030D-6E8A-4147-A177-3AD203B41FA5}">
                      <a16:colId xmlns:a16="http://schemas.microsoft.com/office/drawing/2014/main" val="3524725330"/>
                    </a:ext>
                  </a:extLst>
                </a:gridCol>
                <a:gridCol w="3203497">
                  <a:extLst>
                    <a:ext uri="{9D8B030D-6E8A-4147-A177-3AD203B41FA5}">
                      <a16:colId xmlns:a16="http://schemas.microsoft.com/office/drawing/2014/main" val="701426012"/>
                    </a:ext>
                  </a:extLst>
                </a:gridCol>
                <a:gridCol w="758857">
                  <a:extLst>
                    <a:ext uri="{9D8B030D-6E8A-4147-A177-3AD203B41FA5}">
                      <a16:colId xmlns:a16="http://schemas.microsoft.com/office/drawing/2014/main" val="2104886824"/>
                    </a:ext>
                  </a:extLst>
                </a:gridCol>
                <a:gridCol w="785642">
                  <a:extLst>
                    <a:ext uri="{9D8B030D-6E8A-4147-A177-3AD203B41FA5}">
                      <a16:colId xmlns:a16="http://schemas.microsoft.com/office/drawing/2014/main" val="1560405793"/>
                    </a:ext>
                  </a:extLst>
                </a:gridCol>
                <a:gridCol w="1419510">
                  <a:extLst>
                    <a:ext uri="{9D8B030D-6E8A-4147-A177-3AD203B41FA5}">
                      <a16:colId xmlns:a16="http://schemas.microsoft.com/office/drawing/2014/main" val="2425218241"/>
                    </a:ext>
                  </a:extLst>
                </a:gridCol>
              </a:tblGrid>
              <a:tr h="354759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</a:t>
                      </a:r>
                    </a:p>
                  </a:txBody>
                  <a:tcPr marL="4766" marR="4766" marT="476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JENIS BANTUAN</a:t>
                      </a:r>
                    </a:p>
                  </a:txBody>
                  <a:tcPr marL="4766" marR="4766" marT="476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JUMLAH</a:t>
                      </a:r>
                    </a:p>
                  </a:txBody>
                  <a:tcPr marL="4766" marR="4766" marT="476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SATUAN</a:t>
                      </a:r>
                    </a:p>
                  </a:txBody>
                  <a:tcPr marL="4766" marR="4766" marT="476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KAB/KOTA</a:t>
                      </a:r>
                    </a:p>
                  </a:txBody>
                  <a:tcPr marL="4766" marR="4766" marT="476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505325"/>
                  </a:ext>
                </a:extLst>
              </a:tr>
              <a:tr h="3573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Benur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Udang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Vannamei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221.313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Ekor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Batam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256016"/>
                  </a:ext>
                </a:extLst>
              </a:tr>
              <a:tr h="3573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Bibit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Ikan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Kerapu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Bebek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4.000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Ekor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Kep. </a:t>
                      </a:r>
                      <a:r>
                        <a:rPr lang="en-U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Anambas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990886"/>
                  </a:ext>
                </a:extLst>
              </a:tr>
              <a:tr h="102332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Bibit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Ikan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Kerapu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Cantang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36.495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Ekor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Natuna, </a:t>
                      </a:r>
                      <a:r>
                        <a:rPr lang="en-U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Bintan</a:t>
                      </a: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Batam, </a:t>
                      </a:r>
                      <a:r>
                        <a:rPr lang="en-U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Tanjungpinang</a:t>
                      </a: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Kep. </a:t>
                      </a:r>
                      <a:r>
                        <a:rPr lang="en-U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Anambas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049968"/>
                  </a:ext>
                </a:extLst>
              </a:tr>
              <a:tr h="3573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Bibit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Ikan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Kerapu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Cantik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5.000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Ekor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Natuna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472583"/>
                  </a:ext>
                </a:extLst>
              </a:tr>
              <a:tr h="3573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Bibit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Rumput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Laut Eucheuma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Cottoni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Karimun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30830"/>
                  </a:ext>
                </a:extLst>
              </a:tr>
              <a:tr h="7043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Pakan Pellet  Ikan Laut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Tanjungpinang</a:t>
                      </a: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Batam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08905"/>
                  </a:ext>
                </a:extLst>
              </a:tr>
              <a:tr h="3573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Pakan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Udang</a:t>
                      </a:r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Vannamei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Batam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26907"/>
                  </a:ext>
                </a:extLst>
              </a:tr>
              <a:tr h="3573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algn="l" defTabSz="914400" rtl="0" eaLnBrk="1" fontAlgn="ctr" latinLnBrk="0" hangingPunct="1"/>
                      <a:r>
                        <a:rPr lang="fi-FI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Tali Nylon (Speksifikasi 5 - 8 mm)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ID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Karimun</a:t>
                      </a:r>
                      <a:endParaRPr lang="en-ID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112809"/>
                  </a:ext>
                </a:extLst>
              </a:tr>
            </a:tbl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AA5DE29-B257-A621-A7CD-7D3AF8336955}"/>
              </a:ext>
            </a:extLst>
          </p:cNvPr>
          <p:cNvSpPr/>
          <p:nvPr/>
        </p:nvSpPr>
        <p:spPr>
          <a:xfrm>
            <a:off x="6934414" y="593484"/>
            <a:ext cx="1955307" cy="1393295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BD91563-ABE4-0F7B-1AE3-4EDEAEF304D4}"/>
              </a:ext>
            </a:extLst>
          </p:cNvPr>
          <p:cNvSpPr/>
          <p:nvPr/>
        </p:nvSpPr>
        <p:spPr>
          <a:xfrm>
            <a:off x="9896621" y="616273"/>
            <a:ext cx="1955307" cy="139329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BE7F857-4F15-A883-6B7B-4DB238A6DC76}"/>
              </a:ext>
            </a:extLst>
          </p:cNvPr>
          <p:cNvSpPr/>
          <p:nvPr/>
        </p:nvSpPr>
        <p:spPr>
          <a:xfrm>
            <a:off x="7023234" y="2379916"/>
            <a:ext cx="1955307" cy="1393295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8B171AD-1804-BC85-0EC8-D7CD595E2E96}"/>
              </a:ext>
            </a:extLst>
          </p:cNvPr>
          <p:cNvSpPr/>
          <p:nvPr/>
        </p:nvSpPr>
        <p:spPr>
          <a:xfrm>
            <a:off x="10101056" y="4848432"/>
            <a:ext cx="1955307" cy="1393295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CDE6BD3-5039-39D9-5748-6475C129907C}"/>
              </a:ext>
            </a:extLst>
          </p:cNvPr>
          <p:cNvSpPr/>
          <p:nvPr/>
        </p:nvSpPr>
        <p:spPr>
          <a:xfrm>
            <a:off x="10226176" y="2585985"/>
            <a:ext cx="1955307" cy="1393295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2566949-317A-E5DC-B5AC-7ABAAABE63B5}"/>
              </a:ext>
            </a:extLst>
          </p:cNvPr>
          <p:cNvSpPr/>
          <p:nvPr/>
        </p:nvSpPr>
        <p:spPr>
          <a:xfrm>
            <a:off x="8740319" y="3652980"/>
            <a:ext cx="1955307" cy="1393295"/>
          </a:xfrm>
          <a:prstGeom prst="round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474B8CD-FFAE-6DDB-0F58-2F37B3F40120}"/>
              </a:ext>
            </a:extLst>
          </p:cNvPr>
          <p:cNvSpPr/>
          <p:nvPr/>
        </p:nvSpPr>
        <p:spPr>
          <a:xfrm>
            <a:off x="6934414" y="4820163"/>
            <a:ext cx="1955307" cy="1393295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65EA161-F2A3-71E5-F860-F7A97193CA84}"/>
              </a:ext>
            </a:extLst>
          </p:cNvPr>
          <p:cNvSpPr/>
          <p:nvPr/>
        </p:nvSpPr>
        <p:spPr>
          <a:xfrm>
            <a:off x="8624705" y="1474692"/>
            <a:ext cx="1955307" cy="1393295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Google Shape;159;p31">
            <a:extLst>
              <a:ext uri="{FF2B5EF4-FFF2-40B4-BE49-F238E27FC236}">
                <a16:creationId xmlns:a16="http://schemas.microsoft.com/office/drawing/2014/main" id="{D34D2C21-3369-C40F-D719-41A7632525FE}"/>
              </a:ext>
            </a:extLst>
          </p:cNvPr>
          <p:cNvSpPr txBox="1"/>
          <p:nvPr/>
        </p:nvSpPr>
        <p:spPr>
          <a:xfrm>
            <a:off x="94483" y="794998"/>
            <a:ext cx="6839932" cy="892400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Dari total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anggaran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Rp 1.606.202.655,00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untuk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pemberian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bantuan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hibah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sarpras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perikanan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budidaya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telah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terealisasi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  1.503.300.755,00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dengan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rincian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sebagai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altLang="en-GB" sz="16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berikut</a:t>
            </a:r>
            <a:r>
              <a:rPr lang="en-US" altLang="en-GB" sz="16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3082329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9;p31">
            <a:extLst>
              <a:ext uri="{FF2B5EF4-FFF2-40B4-BE49-F238E27FC236}">
                <a16:creationId xmlns:a16="http://schemas.microsoft.com/office/drawing/2014/main" id="{08BBFEC3-165A-BC6B-6248-196484638521}"/>
              </a:ext>
            </a:extLst>
          </p:cNvPr>
          <p:cNvSpPr txBox="1"/>
          <p:nvPr/>
        </p:nvSpPr>
        <p:spPr>
          <a:xfrm>
            <a:off x="348484" y="0"/>
            <a:ext cx="9733954" cy="478181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fi-FI" altLang="en-GB" sz="20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RINGKASAN PAD DINAS KELAUTAN DAN PERIKANAN T.A 2025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13A019-B278-5BC7-B1D0-382BD28D5D22}"/>
              </a:ext>
            </a:extLst>
          </p:cNvPr>
          <p:cNvCxnSpPr>
            <a:cxnSpLocks/>
          </p:cNvCxnSpPr>
          <p:nvPr/>
        </p:nvCxnSpPr>
        <p:spPr>
          <a:xfrm>
            <a:off x="186389" y="534408"/>
            <a:ext cx="702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23B0BBF-F638-9205-71E0-17A44E54DE87}"/>
              </a:ext>
            </a:extLst>
          </p:cNvPr>
          <p:cNvGrpSpPr/>
          <p:nvPr/>
        </p:nvGrpSpPr>
        <p:grpSpPr>
          <a:xfrm>
            <a:off x="0" y="1694081"/>
            <a:ext cx="10295664" cy="1391390"/>
            <a:chOff x="539552" y="786200"/>
            <a:chExt cx="6840760" cy="99346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3">
                  <a:lumMod val="20000"/>
                  <a:lumOff val="80000"/>
                </a:schemeClr>
              </a:gs>
              <a:gs pos="52289">
                <a:srgbClr val="FBEABB"/>
              </a:gs>
              <a:gs pos="44000">
                <a:schemeClr val="accent3">
                  <a:lumMod val="20000"/>
                  <a:lumOff val="80000"/>
                </a:schemeClr>
              </a:gs>
              <a:gs pos="62000">
                <a:schemeClr val="accent3">
                  <a:lumMod val="60000"/>
                  <a:lumOff val="40000"/>
                </a:schemeClr>
              </a:gs>
              <a:gs pos="91000">
                <a:schemeClr val="accent3">
                  <a:lumMod val="75000"/>
                </a:schemeClr>
              </a:gs>
            </a:gsLst>
            <a:lin ang="5400000" scaled="1"/>
          </a:gradFill>
        </p:grpSpPr>
        <p:sp>
          <p:nvSpPr>
            <p:cNvPr id="7" name="Google Shape;297;p30">
              <a:extLst>
                <a:ext uri="{FF2B5EF4-FFF2-40B4-BE49-F238E27FC236}">
                  <a16:creationId xmlns:a16="http://schemas.microsoft.com/office/drawing/2014/main" id="{76D11189-C015-BD2F-29A2-B9E158ADDC54}"/>
                </a:ext>
              </a:extLst>
            </p:cNvPr>
            <p:cNvSpPr/>
            <p:nvPr/>
          </p:nvSpPr>
          <p:spPr>
            <a:xfrm>
              <a:off x="539552" y="786200"/>
              <a:ext cx="6840760" cy="993462"/>
            </a:xfrm>
            <a:prstGeom prst="parallelogram">
              <a:avLst>
                <a:gd name="adj" fmla="val 55975"/>
              </a:avLst>
            </a:prstGeom>
            <a:grpFill/>
            <a:ln>
              <a:noFill/>
            </a:ln>
          </p:spPr>
          <p:txBody>
            <a:bodyPr spcFirstLastPara="1" wrap="square" lIns="91461" tIns="91461" rIns="91461" bIns="91461" anchor="ctr" anchorCtr="0">
              <a:noAutofit/>
            </a:bodyPr>
            <a:lstStyle/>
            <a:p>
              <a:endParaRPr sz="2401" dirty="0"/>
            </a:p>
          </p:txBody>
        </p:sp>
        <p:sp>
          <p:nvSpPr>
            <p:cNvPr id="8" name="Google Shape;300;p30">
              <a:extLst>
                <a:ext uri="{FF2B5EF4-FFF2-40B4-BE49-F238E27FC236}">
                  <a16:creationId xmlns:a16="http://schemas.microsoft.com/office/drawing/2014/main" id="{736F1A1C-04BD-AAFA-525C-DFBC513D61C3}"/>
                </a:ext>
              </a:extLst>
            </p:cNvPr>
            <p:cNvSpPr txBox="1">
              <a:spLocks/>
            </p:cNvSpPr>
            <p:nvPr/>
          </p:nvSpPr>
          <p:spPr>
            <a:xfrm>
              <a:off x="1835696" y="930216"/>
              <a:ext cx="4680520" cy="442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accent5"/>
                </a:buClr>
                <a:buSzPts val="2000"/>
                <a:buFont typeface="Arial"/>
              </a:pPr>
              <a:r>
                <a:rPr lang="id-ID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Rp. </a:t>
              </a:r>
              <a:r>
                <a:rPr lang="en-US" sz="4002" b="1" dirty="0">
                  <a:latin typeface="Trebuchet MS" pitchFamily="34" charset="0"/>
                </a:rPr>
                <a:t>936.448.400 </a:t>
              </a:r>
              <a:endParaRPr lang="en" sz="4002" b="1" dirty="0">
                <a:latin typeface="Trebuchet MS" pitchFamily="34" charset="0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9" name="Google Shape;301;p30">
              <a:extLst>
                <a:ext uri="{FF2B5EF4-FFF2-40B4-BE49-F238E27FC236}">
                  <a16:creationId xmlns:a16="http://schemas.microsoft.com/office/drawing/2014/main" id="{1FD45804-33F8-CE4C-BBB0-A834C6C02833}"/>
                </a:ext>
              </a:extLst>
            </p:cNvPr>
            <p:cNvSpPr txBox="1">
              <a:spLocks/>
            </p:cNvSpPr>
            <p:nvPr/>
          </p:nvSpPr>
          <p:spPr>
            <a:xfrm>
              <a:off x="2032083" y="1347614"/>
              <a:ext cx="4353211" cy="31152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 defTabSz="1221669">
                <a:lnSpc>
                  <a:spcPct val="115000"/>
                </a:lnSpc>
                <a:spcBef>
                  <a:spcPts val="801"/>
                </a:spcBef>
                <a:buClr>
                  <a:schemeClr val="accent1"/>
                </a:buClr>
                <a:buSzPts val="2400"/>
              </a:pP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(TARGET PENDAPATAN ASLI DAERAH/PAD)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D60A05-B9CD-959B-2E10-2F7E9B9AC74C}"/>
              </a:ext>
            </a:extLst>
          </p:cNvPr>
          <p:cNvGrpSpPr/>
          <p:nvPr/>
        </p:nvGrpSpPr>
        <p:grpSpPr>
          <a:xfrm>
            <a:off x="1645470" y="3584199"/>
            <a:ext cx="10733384" cy="1762573"/>
            <a:chOff x="2998862" y="4365898"/>
            <a:chExt cx="10153128" cy="138385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3">
                  <a:lumMod val="20000"/>
                  <a:lumOff val="80000"/>
                </a:schemeClr>
              </a:gs>
              <a:gs pos="52289">
                <a:srgbClr val="E2FEB8"/>
              </a:gs>
              <a:gs pos="44000">
                <a:schemeClr val="accent3">
                  <a:lumMod val="20000"/>
                  <a:lumOff val="80000"/>
                </a:schemeClr>
              </a:gs>
              <a:gs pos="71000">
                <a:srgbClr val="A5FD7D"/>
              </a:gs>
              <a:gs pos="94000">
                <a:srgbClr val="00DA10"/>
              </a:gs>
            </a:gsLst>
            <a:lin ang="5400000" scaled="1"/>
          </a:gradFill>
        </p:grpSpPr>
        <p:sp>
          <p:nvSpPr>
            <p:cNvPr id="11" name="Google Shape;298;p30">
              <a:extLst>
                <a:ext uri="{FF2B5EF4-FFF2-40B4-BE49-F238E27FC236}">
                  <a16:creationId xmlns:a16="http://schemas.microsoft.com/office/drawing/2014/main" id="{C9688456-9181-F557-48FC-EA19ED784C4D}"/>
                </a:ext>
              </a:extLst>
            </p:cNvPr>
            <p:cNvSpPr/>
            <p:nvPr/>
          </p:nvSpPr>
          <p:spPr>
            <a:xfrm>
              <a:off x="2998862" y="4365898"/>
              <a:ext cx="10153128" cy="1296144"/>
            </a:xfrm>
            <a:prstGeom prst="parallelogram">
              <a:avLst>
                <a:gd name="adj" fmla="val 55975"/>
              </a:avLst>
            </a:prstGeom>
            <a:grpFill/>
            <a:ln>
              <a:noFill/>
            </a:ln>
          </p:spPr>
          <p:txBody>
            <a:bodyPr spcFirstLastPara="1" wrap="square" lIns="122146" tIns="122146" rIns="122146" bIns="122146" anchor="ctr" anchorCtr="0">
              <a:noAutofit/>
            </a:bodyPr>
            <a:lstStyle/>
            <a:p>
              <a:endParaRPr sz="2401" dirty="0"/>
            </a:p>
          </p:txBody>
        </p:sp>
        <p:sp>
          <p:nvSpPr>
            <p:cNvPr id="12" name="Google Shape;300;p30">
              <a:extLst>
                <a:ext uri="{FF2B5EF4-FFF2-40B4-BE49-F238E27FC236}">
                  <a16:creationId xmlns:a16="http://schemas.microsoft.com/office/drawing/2014/main" id="{964ED553-C1BF-5EA0-0830-E5773FB49696}"/>
                </a:ext>
              </a:extLst>
            </p:cNvPr>
            <p:cNvSpPr txBox="1">
              <a:spLocks/>
            </p:cNvSpPr>
            <p:nvPr/>
          </p:nvSpPr>
          <p:spPr>
            <a:xfrm>
              <a:off x="4660084" y="4646451"/>
              <a:ext cx="7836964" cy="619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/>
              <a:r>
                <a:rPr lang="id-ID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Rp. </a:t>
              </a:r>
              <a:r>
                <a:rPr lang="en-ID" sz="4002" b="1" dirty="0">
                  <a:latin typeface="Trebuchet MS" pitchFamily="34" charset="0"/>
                </a:rPr>
                <a:t>878.508.535 </a:t>
              </a:r>
              <a:r>
                <a:rPr lang="en-US" sz="4002" b="1" dirty="0">
                  <a:latin typeface="Trebuchet MS" pitchFamily="34" charset="0"/>
                  <a:sym typeface="Merriweather"/>
                </a:rPr>
                <a:t>(93,81%)</a:t>
              </a:r>
              <a:endParaRPr lang="en-US" sz="4002" b="1" dirty="0">
                <a:latin typeface="Trebuchet MS" pitchFamily="34" charset="0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13" name="Google Shape;301;p30">
              <a:extLst>
                <a:ext uri="{FF2B5EF4-FFF2-40B4-BE49-F238E27FC236}">
                  <a16:creationId xmlns:a16="http://schemas.microsoft.com/office/drawing/2014/main" id="{00387D39-E354-E46A-E87C-D319C8185747}"/>
                </a:ext>
              </a:extLst>
            </p:cNvPr>
            <p:cNvSpPr txBox="1">
              <a:spLocks/>
            </p:cNvSpPr>
            <p:nvPr/>
          </p:nvSpPr>
          <p:spPr>
            <a:xfrm>
              <a:off x="5043116" y="5313616"/>
              <a:ext cx="6549228" cy="436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 defTabSz="1221669">
                <a:lnSpc>
                  <a:spcPct val="115000"/>
                </a:lnSpc>
                <a:spcBef>
                  <a:spcPts val="801"/>
                </a:spcBef>
                <a:buClr>
                  <a:schemeClr val="accent1"/>
                </a:buClr>
                <a:buSzPts val="2400"/>
              </a:pPr>
              <a:r>
                <a:rPr lang="id-ID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Realisasi </a:t>
              </a:r>
              <a:r>
                <a:rPr lang="id-ID" sz="2001" b="1" dirty="0" err="1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s.d</a:t>
              </a:r>
              <a:r>
                <a:rPr lang="id-ID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 </a:t>
              </a: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31 </a:t>
              </a:r>
              <a:r>
                <a:rPr lang="en-US" sz="2001" b="1" dirty="0" err="1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Desember</a:t>
              </a: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 </a:t>
              </a:r>
              <a:r>
                <a:rPr lang="id-ID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202</a:t>
              </a: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5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71140B2-2D02-B4CA-4B87-6F7A5B28E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786" y="1779937"/>
            <a:ext cx="1219676" cy="12196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7394FF-D96A-1772-BD57-A85D8E7474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956" y="3907297"/>
            <a:ext cx="1219676" cy="121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18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3E77742-3A0D-4B2F-2226-BAF4AF699205}"/>
              </a:ext>
            </a:extLst>
          </p:cNvPr>
          <p:cNvSpPr/>
          <p:nvPr/>
        </p:nvSpPr>
        <p:spPr>
          <a:xfrm>
            <a:off x="0" y="200556"/>
            <a:ext cx="12195176" cy="785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5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REALISASI PENERIMAAN RETRIBUSI </a:t>
            </a:r>
            <a:r>
              <a:rPr lang="fi-FI" sz="25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MELALUI </a:t>
            </a:r>
          </a:p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fi-FI" sz="25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DINAS KELAUTAN DAN PERIKANAN PROVINSI KEPULAUAN RIAU TA 2025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3DC1FA-2AE1-54E2-93DE-0118F174858C}"/>
              </a:ext>
            </a:extLst>
          </p:cNvPr>
          <p:cNvCxnSpPr>
            <a:cxnSpLocks/>
          </p:cNvCxnSpPr>
          <p:nvPr/>
        </p:nvCxnSpPr>
        <p:spPr>
          <a:xfrm>
            <a:off x="290083" y="985693"/>
            <a:ext cx="1080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0C72D7B-C510-F3EF-0679-36CD4D69E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78" y="1148530"/>
            <a:ext cx="11815043" cy="508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30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31">
            <a:extLst>
              <a:ext uri="{FF2B5EF4-FFF2-40B4-BE49-F238E27FC236}">
                <a16:creationId xmlns:a16="http://schemas.microsoft.com/office/drawing/2014/main" id="{0C0BD0DB-A0FA-A93B-0818-F729BFB8F019}"/>
              </a:ext>
            </a:extLst>
          </p:cNvPr>
          <p:cNvSpPr txBox="1"/>
          <p:nvPr/>
        </p:nvSpPr>
        <p:spPr>
          <a:xfrm>
            <a:off x="348484" y="0"/>
            <a:ext cx="9733954" cy="478181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20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TARGET INDIKATOR KINERJA UTAMA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F0CA1A62-C2E9-912E-028B-7077760067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332027"/>
              </p:ext>
            </p:extLst>
          </p:nvPr>
        </p:nvGraphicFramePr>
        <p:xfrm>
          <a:off x="186389" y="676749"/>
          <a:ext cx="11637311" cy="499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512">
                  <a:extLst>
                    <a:ext uri="{9D8B030D-6E8A-4147-A177-3AD203B41FA5}">
                      <a16:colId xmlns:a16="http://schemas.microsoft.com/office/drawing/2014/main" val="1698263738"/>
                    </a:ext>
                  </a:extLst>
                </a:gridCol>
                <a:gridCol w="5130800">
                  <a:extLst>
                    <a:ext uri="{9D8B030D-6E8A-4147-A177-3AD203B41FA5}">
                      <a16:colId xmlns:a16="http://schemas.microsoft.com/office/drawing/2014/main" val="272358754"/>
                    </a:ext>
                  </a:extLst>
                </a:gridCol>
                <a:gridCol w="1250978">
                  <a:extLst>
                    <a:ext uri="{9D8B030D-6E8A-4147-A177-3AD203B41FA5}">
                      <a16:colId xmlns:a16="http://schemas.microsoft.com/office/drawing/2014/main" val="3159812533"/>
                    </a:ext>
                  </a:extLst>
                </a:gridCol>
                <a:gridCol w="1915211">
                  <a:extLst>
                    <a:ext uri="{9D8B030D-6E8A-4147-A177-3AD203B41FA5}">
                      <a16:colId xmlns:a16="http://schemas.microsoft.com/office/drawing/2014/main" val="677869072"/>
                    </a:ext>
                  </a:extLst>
                </a:gridCol>
                <a:gridCol w="1456085">
                  <a:extLst>
                    <a:ext uri="{9D8B030D-6E8A-4147-A177-3AD203B41FA5}">
                      <a16:colId xmlns:a16="http://schemas.microsoft.com/office/drawing/2014/main" val="1062857144"/>
                    </a:ext>
                  </a:extLst>
                </a:gridCol>
                <a:gridCol w="1346725">
                  <a:extLst>
                    <a:ext uri="{9D8B030D-6E8A-4147-A177-3AD203B41FA5}">
                      <a16:colId xmlns:a16="http://schemas.microsoft.com/office/drawing/2014/main" val="1033477537"/>
                    </a:ext>
                  </a:extLst>
                </a:gridCol>
              </a:tblGrid>
              <a:tr h="389529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NO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INDIKATOR KINERJA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SATUAN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2024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2025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1" dirty="0">
                        <a:solidFill>
                          <a:schemeClr val="bg1"/>
                        </a:solidFill>
                        <a:latin typeface="Aptos Display" panose="020B0004020202020204" pitchFamily="34" charset="0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428735"/>
                  </a:ext>
                </a:extLst>
              </a:tr>
              <a:tr h="389529">
                <a:tc vMerge="1">
                  <a:txBody>
                    <a:bodyPr/>
                    <a:lstStyle/>
                    <a:p>
                      <a:pPr algn="ctr"/>
                      <a:endParaRPr lang="en-US" sz="1500" b="1" dirty="0">
                        <a:solidFill>
                          <a:schemeClr val="bg1"/>
                        </a:solidFill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500" b="1" dirty="0">
                        <a:solidFill>
                          <a:schemeClr val="bg1"/>
                        </a:solidFill>
                        <a:latin typeface="Aptos Display" panose="020B0004020202020204" pitchFamily="34" charset="0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REALISASI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TARGET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REALISASI *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004777"/>
                  </a:ext>
                </a:extLst>
              </a:tr>
              <a:tr h="566587">
                <a:tc>
                  <a:txBody>
                    <a:bodyPr/>
                    <a:lstStyle/>
                    <a:p>
                      <a:pPr marL="360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Times New Roman" panose="02020503050405090304"/>
                          <a:cs typeface="Times New Roman" panose="02020503050405090304"/>
                        </a:rPr>
                        <a:t>1</a:t>
                      </a:r>
                    </a:p>
                  </a:txBody>
                  <a:tcPr marL="46880" marR="468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600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Jumlah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Produksi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Perikanan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Tangkap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Ton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339.331,02 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315.281,97 </a:t>
                      </a:r>
                    </a:p>
                  </a:txBody>
                  <a:tcPr marL="6350" marR="6350" marT="635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316.749,93 </a:t>
                      </a:r>
                    </a:p>
                  </a:txBody>
                  <a:tcPr marL="6350" marR="6350" marT="635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34301320"/>
                  </a:ext>
                </a:extLst>
              </a:tr>
              <a:tr h="389529">
                <a:tc>
                  <a:txBody>
                    <a:bodyPr/>
                    <a:lstStyle/>
                    <a:p>
                      <a:pPr marL="360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Times New Roman" panose="02020503050405090304"/>
                          <a:cs typeface="Times New Roman" panose="02020503050405090304"/>
                        </a:rPr>
                        <a:t>2</a:t>
                      </a:r>
                    </a:p>
                  </a:txBody>
                  <a:tcPr marL="46880" marR="468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Nilai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Tukar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Nelayan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(NTN)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Angka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 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105,28 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105,28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106,03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1016704"/>
                  </a:ext>
                </a:extLst>
              </a:tr>
              <a:tr h="566587">
                <a:tc>
                  <a:txBody>
                    <a:bodyPr/>
                    <a:lstStyle/>
                    <a:p>
                      <a:pPr marL="360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Times New Roman" panose="02020503050405090304"/>
                          <a:cs typeface="Times New Roman" panose="02020503050405090304"/>
                        </a:rPr>
                        <a:t>4</a:t>
                      </a:r>
                    </a:p>
                  </a:txBody>
                  <a:tcPr marL="46880" marR="468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Jumlah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produksi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perikanan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budidaya</a:t>
                      </a:r>
                      <a:r>
                        <a:rPr lang="id-ID" sz="1600" b="0" dirty="0">
                          <a:latin typeface="Century Gothic" panose="020B0502020202020204" pitchFamily="34" charset="0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Ton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39.898,00 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39.899,26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20.581,61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203730"/>
                  </a:ext>
                </a:extLst>
              </a:tr>
              <a:tr h="566587">
                <a:tc>
                  <a:txBody>
                    <a:bodyPr/>
                    <a:lstStyle/>
                    <a:p>
                      <a:pPr marL="360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Times New Roman" panose="02020503050405090304"/>
                          <a:cs typeface="Times New Roman" panose="02020503050405090304"/>
                        </a:rPr>
                        <a:t>5</a:t>
                      </a:r>
                    </a:p>
                  </a:txBody>
                  <a:tcPr marL="46880" marR="468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Nilai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Tukar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Pembudidaya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Ikan (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NTPi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)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Angka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96,69 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91,49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56170187"/>
                  </a:ext>
                </a:extLst>
              </a:tr>
              <a:tr h="283294">
                <a:tc>
                  <a:txBody>
                    <a:bodyPr/>
                    <a:lstStyle/>
                    <a:p>
                      <a:pPr marL="3600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Times New Roman" panose="02020503050405090304"/>
                          <a:cs typeface="Times New Roman" panose="02020503050405090304"/>
                        </a:rPr>
                        <a:t>6</a:t>
                      </a:r>
                    </a:p>
                  </a:txBody>
                  <a:tcPr marL="46880" marR="468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Jumlah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produk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dirty="0" err="1">
                          <a:latin typeface="Century Gothic" panose="020B0502020202020204" pitchFamily="34" charset="0"/>
                        </a:rPr>
                        <a:t>olahan</a:t>
                      </a: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 Hasil perikanan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Century Gothic" panose="020B0502020202020204" pitchFamily="34" charset="0"/>
                        </a:rPr>
                        <a:t>Ton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19.692,58 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13.400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19.592,02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4237445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3600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6880" marR="468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Angka 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Konsumsi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Ikan </a:t>
                      </a:r>
                    </a:p>
                  </a:txBody>
                  <a:tcPr marL="46880" marR="46880" marT="0" marB="0" anchor="ctr"/>
                </a:tc>
                <a:tc>
                  <a:txBody>
                    <a:bodyPr/>
                    <a:lstStyle/>
                    <a:p>
                      <a:pPr marL="3600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Kg/KAP/TH</a:t>
                      </a: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69,64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40,61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ID" sz="1600" b="0" i="0" u="none" strike="noStrike" kern="1200" cap="none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7133507"/>
                  </a:ext>
                </a:extLst>
              </a:tr>
              <a:tr h="396994">
                <a:tc>
                  <a:txBody>
                    <a:bodyPr/>
                    <a:lstStyle/>
                    <a:p>
                      <a:pPr marL="3600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6880" marR="468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Nilai 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Ekspor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Olahan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hasil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Perikanan</a:t>
                      </a:r>
                    </a:p>
                  </a:txBody>
                  <a:tcPr marL="46880" marR="46880" marT="0" marB="0" anchor="ctr"/>
                </a:tc>
                <a:tc>
                  <a:txBody>
                    <a:bodyPr/>
                    <a:lstStyle/>
                    <a:p>
                      <a:pPr marL="3600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USD</a:t>
                      </a: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48.579.904,53 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31.824.214,00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27.859.203,64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0204461"/>
                  </a:ext>
                </a:extLst>
              </a:tr>
              <a:tr h="566587">
                <a:tc>
                  <a:txBody>
                    <a:bodyPr/>
                    <a:lstStyle/>
                    <a:p>
                      <a:pPr marL="3600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Times New Roman" panose="02020503050405090304"/>
                          <a:cs typeface="Times New Roman" panose="02020503050405090304"/>
                          <a:sym typeface="Arial"/>
                        </a:rPr>
                        <a:t>9</a:t>
                      </a:r>
                      <a:endParaRPr lang="id-ID" sz="1600" b="0" i="0" u="none" strike="noStrike" cap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  <a:sym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0" u="none" strike="noStrike" cap="none" dirty="0" err="1">
                          <a:latin typeface="Century Gothic" panose="020B0502020202020204" pitchFamily="34" charset="0"/>
                          <a:sym typeface="Arial"/>
                        </a:rPr>
                        <a:t>Persentase</a:t>
                      </a:r>
                      <a:r>
                        <a:rPr lang="en-US" sz="1600" b="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 Luas Kawasan </a:t>
                      </a:r>
                      <a:r>
                        <a:rPr lang="en-US" sz="1600" b="0" u="none" strike="noStrike" cap="none" dirty="0" err="1">
                          <a:latin typeface="Century Gothic" panose="020B0502020202020204" pitchFamily="34" charset="0"/>
                          <a:sym typeface="Arial"/>
                        </a:rPr>
                        <a:t>Konservasi</a:t>
                      </a:r>
                      <a:r>
                        <a:rPr lang="en-US" sz="1600" b="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 yang </a:t>
                      </a:r>
                      <a:r>
                        <a:rPr lang="en-US" sz="1600" b="0" u="none" strike="noStrike" cap="none" dirty="0" err="1">
                          <a:latin typeface="Century Gothic" panose="020B0502020202020204" pitchFamily="34" charset="0"/>
                          <a:sym typeface="Arial"/>
                        </a:rPr>
                        <a:t>Dikelola</a:t>
                      </a:r>
                      <a:r>
                        <a:rPr lang="en-US" sz="1600" b="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 Minimum</a:t>
                      </a:r>
                      <a:endParaRPr lang="id-ID" sz="1600" b="0" i="0" u="none" strike="noStrike" cap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%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87,81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87,81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53519921"/>
                  </a:ext>
                </a:extLst>
              </a:tr>
              <a:tr h="545922">
                <a:tc>
                  <a:txBody>
                    <a:bodyPr/>
                    <a:lstStyle/>
                    <a:p>
                      <a:pPr marL="36000"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600" b="0" i="0" u="none" strike="noStrike" cap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Times New Roman" panose="02020503050405090304"/>
                          <a:cs typeface="Times New Roman" panose="02020503050405090304"/>
                          <a:sym typeface="Arial"/>
                        </a:rPr>
                        <a:t>10</a:t>
                      </a:r>
                      <a:endParaRPr lang="id-ID" sz="1600" b="0" i="0" u="none" strike="noStrike" cap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  <a:sym typeface="Arial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3600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i-FI" sz="1600" b="0" u="none" strike="noStrike" cap="none" dirty="0">
                          <a:latin typeface="Century Gothic" panose="020B0502020202020204" pitchFamily="34" charset="0"/>
                          <a:sym typeface="Arial"/>
                        </a:rPr>
                        <a:t>Kepatuhan pelaku usaha kelautan dan perikanan</a:t>
                      </a:r>
                      <a:endParaRPr lang="id-ID" sz="1600" b="0" i="0" u="none" strike="noStrike" cap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0" dirty="0">
                          <a:latin typeface="Century Gothic" panose="020B0502020202020204" pitchFamily="34" charset="0"/>
                        </a:rPr>
                        <a:t>%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Times New Roman" panose="02020503050405090304"/>
                        <a:cs typeface="Times New Roman" panose="02020503050405090304"/>
                      </a:endParaRPr>
                    </a:p>
                  </a:txBody>
                  <a:tcPr marL="46880" marR="46880" marT="0" marB="0" anchor="ctr">
                    <a:lnR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D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600" b="0" i="0" u="none" strike="noStrike" kern="1200" cap="none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46880" marR="468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none" strike="noStrike" kern="1200" cap="none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99,5</a:t>
                      </a:r>
                      <a:endParaRPr lang="en-ID" sz="1600" b="0" i="0" u="none" strike="noStrike" kern="1200" cap="none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9085842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0AB97BA-8D00-E0ED-6A45-39336D727503}"/>
              </a:ext>
            </a:extLst>
          </p:cNvPr>
          <p:cNvCxnSpPr>
            <a:cxnSpLocks/>
          </p:cNvCxnSpPr>
          <p:nvPr/>
        </p:nvCxnSpPr>
        <p:spPr>
          <a:xfrm>
            <a:off x="186389" y="534408"/>
            <a:ext cx="702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159;p31">
            <a:extLst>
              <a:ext uri="{FF2B5EF4-FFF2-40B4-BE49-F238E27FC236}">
                <a16:creationId xmlns:a16="http://schemas.microsoft.com/office/drawing/2014/main" id="{13B556BD-2DE7-CD62-0544-B79A213D40FE}"/>
              </a:ext>
            </a:extLst>
          </p:cNvPr>
          <p:cNvSpPr txBox="1"/>
          <p:nvPr/>
        </p:nvSpPr>
        <p:spPr>
          <a:xfrm>
            <a:off x="446941" y="6017013"/>
            <a:ext cx="9733954" cy="478181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2000" dirty="0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Ket : *) Angka </a:t>
            </a:r>
            <a:r>
              <a:rPr lang="en-US" altLang="en-GB" sz="2000" dirty="0" err="1">
                <a:solidFill>
                  <a:schemeClr val="tx1"/>
                </a:solidFill>
                <a:highlight>
                  <a:srgbClr val="FFFF00"/>
                </a:highlight>
                <a:latin typeface="Century Gothic" panose="020B0502020202020204" pitchFamily="34" charset="0"/>
                <a:ea typeface="+mn-ea"/>
                <a:cs typeface="+mn-cs"/>
              </a:rPr>
              <a:t>Sementara</a:t>
            </a:r>
            <a:endParaRPr lang="en-US" altLang="en-GB" sz="2000" dirty="0">
              <a:solidFill>
                <a:schemeClr val="tx1"/>
              </a:solidFill>
              <a:highlight>
                <a:srgbClr val="FFFF00"/>
              </a:highlight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005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9;p31">
            <a:extLst>
              <a:ext uri="{FF2B5EF4-FFF2-40B4-BE49-F238E27FC236}">
                <a16:creationId xmlns:a16="http://schemas.microsoft.com/office/drawing/2014/main" id="{366337FE-11D2-104E-0A57-3AC662C1379A}"/>
              </a:ext>
            </a:extLst>
          </p:cNvPr>
          <p:cNvSpPr txBox="1"/>
          <p:nvPr/>
        </p:nvSpPr>
        <p:spPr>
          <a:xfrm>
            <a:off x="348484" y="0"/>
            <a:ext cx="9733954" cy="478181"/>
          </a:xfrm>
          <a:prstGeom prst="rect">
            <a:avLst/>
          </a:prstGeom>
          <a:noFill/>
          <a:ln>
            <a:noFill/>
          </a:ln>
        </p:spPr>
        <p:txBody>
          <a:bodyPr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 panose="02000506030000020004"/>
              <a:buNone/>
              <a:defRPr sz="2200" b="1" i="0" u="none" strike="noStrike" cap="none">
                <a:solidFill>
                  <a:schemeClr val="dk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 panose="02000506030000020004"/>
              <a:buNone/>
              <a:defRPr sz="1800" b="1" i="0" u="none" strike="noStrike" cap="none">
                <a:solidFill>
                  <a:srgbClr val="434343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defRPr>
            </a:lvl9pPr>
          </a:lstStyle>
          <a:p>
            <a:pPr lvl="0">
              <a:defRPr/>
            </a:pPr>
            <a:r>
              <a:rPr lang="en-US" altLang="en-GB" sz="20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PERSIAPAN PELAKSANAAN KEGIATAN T.A 2026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8F373A-4887-46E1-0798-B4589E95E5EA}"/>
              </a:ext>
            </a:extLst>
          </p:cNvPr>
          <p:cNvCxnSpPr>
            <a:cxnSpLocks/>
          </p:cNvCxnSpPr>
          <p:nvPr/>
        </p:nvCxnSpPr>
        <p:spPr>
          <a:xfrm>
            <a:off x="186389" y="534408"/>
            <a:ext cx="702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983F230-2D6E-F44E-0AA4-DF8E0F56C0AD}"/>
              </a:ext>
            </a:extLst>
          </p:cNvPr>
          <p:cNvGrpSpPr/>
          <p:nvPr/>
        </p:nvGrpSpPr>
        <p:grpSpPr>
          <a:xfrm>
            <a:off x="186389" y="1175690"/>
            <a:ext cx="9181389" cy="471583"/>
            <a:chOff x="1917256" y="822268"/>
            <a:chExt cx="9181389" cy="601274"/>
          </a:xfrm>
        </p:grpSpPr>
        <p:sp>
          <p:nvSpPr>
            <p:cNvPr id="7" name="Google Shape;648;p28">
              <a:extLst>
                <a:ext uri="{FF2B5EF4-FFF2-40B4-BE49-F238E27FC236}">
                  <a16:creationId xmlns:a16="http://schemas.microsoft.com/office/drawing/2014/main" id="{04CEABF5-D944-5479-0DEC-714602F40CBE}"/>
                </a:ext>
              </a:extLst>
            </p:cNvPr>
            <p:cNvSpPr txBox="1"/>
            <p:nvPr/>
          </p:nvSpPr>
          <p:spPr>
            <a:xfrm>
              <a:off x="2428451" y="822268"/>
              <a:ext cx="8670194" cy="601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Penginputan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Rencana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Umum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Pengadaan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(RUP)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telah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dilaksanakan</a:t>
              </a:r>
              <a:endParaRPr lang="en-US" altLang="zh-CN" sz="2000" dirty="0">
                <a:solidFill>
                  <a:srgbClr val="434343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" name="Google Shape;649;p28">
              <a:extLst>
                <a:ext uri="{FF2B5EF4-FFF2-40B4-BE49-F238E27FC236}">
                  <a16:creationId xmlns:a16="http://schemas.microsoft.com/office/drawing/2014/main" id="{31210150-DC29-AEC9-4547-A537E23A2018}"/>
                </a:ext>
              </a:extLst>
            </p:cNvPr>
            <p:cNvSpPr/>
            <p:nvPr/>
          </p:nvSpPr>
          <p:spPr>
            <a:xfrm>
              <a:off x="1917256" y="851698"/>
              <a:ext cx="432000" cy="550805"/>
            </a:xfrm>
            <a:prstGeom prst="roundRect">
              <a:avLst>
                <a:gd name="adj" fmla="val 10780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-GB" sz="1500" b="1" dirty="0">
                  <a:solidFill>
                    <a:srgbClr val="1A355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Extra Condensed Medium"/>
                </a:rPr>
                <a:t>1</a:t>
              </a:r>
              <a:endParaRPr sz="1500" b="1" dirty="0">
                <a:solidFill>
                  <a:srgbClr val="1A355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83D447-87EC-8E65-8B01-21D307A5B1E6}"/>
              </a:ext>
            </a:extLst>
          </p:cNvPr>
          <p:cNvGrpSpPr/>
          <p:nvPr/>
        </p:nvGrpSpPr>
        <p:grpSpPr>
          <a:xfrm>
            <a:off x="186389" y="1915379"/>
            <a:ext cx="11172910" cy="524327"/>
            <a:chOff x="1917256" y="851698"/>
            <a:chExt cx="11172910" cy="668522"/>
          </a:xfrm>
        </p:grpSpPr>
        <p:sp>
          <p:nvSpPr>
            <p:cNvPr id="10" name="Google Shape;648;p28">
              <a:extLst>
                <a:ext uri="{FF2B5EF4-FFF2-40B4-BE49-F238E27FC236}">
                  <a16:creationId xmlns:a16="http://schemas.microsoft.com/office/drawing/2014/main" id="{D985DDFA-E8AC-86FA-7ACD-B55523832E0A}"/>
                </a:ext>
              </a:extLst>
            </p:cNvPr>
            <p:cNvSpPr txBox="1"/>
            <p:nvPr/>
          </p:nvSpPr>
          <p:spPr>
            <a:xfrm>
              <a:off x="2428451" y="918947"/>
              <a:ext cx="10661715" cy="601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Kerangka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Acuan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Kerja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(KAK)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telah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selesai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disusun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sesuai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dengan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kebutuhan</a:t>
              </a:r>
              <a:endParaRPr lang="en-US" altLang="zh-CN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Google Shape;649;p28">
              <a:extLst>
                <a:ext uri="{FF2B5EF4-FFF2-40B4-BE49-F238E27FC236}">
                  <a16:creationId xmlns:a16="http://schemas.microsoft.com/office/drawing/2014/main" id="{E0751024-1555-B66B-088D-95493EA4AF29}"/>
                </a:ext>
              </a:extLst>
            </p:cNvPr>
            <p:cNvSpPr/>
            <p:nvPr/>
          </p:nvSpPr>
          <p:spPr>
            <a:xfrm>
              <a:off x="1917256" y="851698"/>
              <a:ext cx="432000" cy="550804"/>
            </a:xfrm>
            <a:prstGeom prst="roundRect">
              <a:avLst>
                <a:gd name="adj" fmla="val 10780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-GB" sz="1500" b="1" dirty="0">
                  <a:solidFill>
                    <a:srgbClr val="1A355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Extra Condensed Medium"/>
                </a:rPr>
                <a:t>2</a:t>
              </a:r>
              <a:endParaRPr sz="1500" b="1" dirty="0">
                <a:solidFill>
                  <a:srgbClr val="1A355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006C01E-3C69-0EB4-7CEB-49862BAB5201}"/>
              </a:ext>
            </a:extLst>
          </p:cNvPr>
          <p:cNvGrpSpPr/>
          <p:nvPr/>
        </p:nvGrpSpPr>
        <p:grpSpPr>
          <a:xfrm>
            <a:off x="186389" y="2699289"/>
            <a:ext cx="11747945" cy="471584"/>
            <a:chOff x="1917256" y="629876"/>
            <a:chExt cx="11747945" cy="601274"/>
          </a:xfrm>
        </p:grpSpPr>
        <p:sp>
          <p:nvSpPr>
            <p:cNvPr id="13" name="Google Shape;648;p28">
              <a:extLst>
                <a:ext uri="{FF2B5EF4-FFF2-40B4-BE49-F238E27FC236}">
                  <a16:creationId xmlns:a16="http://schemas.microsoft.com/office/drawing/2014/main" id="{2688376A-234A-1FDC-9DB7-8D53B0D5B4E7}"/>
                </a:ext>
              </a:extLst>
            </p:cNvPr>
            <p:cNvSpPr txBox="1"/>
            <p:nvPr/>
          </p:nvSpPr>
          <p:spPr>
            <a:xfrm>
              <a:off x="2428450" y="629876"/>
              <a:ext cx="11236751" cy="601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Surat Keputusan (SK) dan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administrasi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pelaksanaan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kegiatan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saat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ini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masih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dalam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proses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penyusunan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dan </a:t>
              </a:r>
              <a:r>
                <a:rPr lang="en-US" altLang="zh-CN" sz="20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penyelesaian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.</a:t>
              </a:r>
            </a:p>
          </p:txBody>
        </p:sp>
        <p:sp>
          <p:nvSpPr>
            <p:cNvPr id="14" name="Google Shape;649;p28">
              <a:extLst>
                <a:ext uri="{FF2B5EF4-FFF2-40B4-BE49-F238E27FC236}">
                  <a16:creationId xmlns:a16="http://schemas.microsoft.com/office/drawing/2014/main" id="{4392086B-E47F-B0AB-754D-67965496F934}"/>
                </a:ext>
              </a:extLst>
            </p:cNvPr>
            <p:cNvSpPr/>
            <p:nvPr/>
          </p:nvSpPr>
          <p:spPr>
            <a:xfrm>
              <a:off x="1917256" y="668779"/>
              <a:ext cx="432000" cy="550804"/>
            </a:xfrm>
            <a:prstGeom prst="roundRect">
              <a:avLst>
                <a:gd name="adj" fmla="val 10780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SzPts val="1100"/>
              </a:pPr>
              <a:r>
                <a:rPr lang="en-GB" sz="1500" b="1" dirty="0">
                  <a:solidFill>
                    <a:srgbClr val="1A355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Extra Condensed Medium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6697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65206" y="2850663"/>
            <a:ext cx="6463178" cy="201648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7" name="Picture 16" descr="02 Logo_BerAKHLAK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16758" y="5553801"/>
            <a:ext cx="1991011" cy="777773"/>
          </a:xfrm>
          <a:prstGeom prst="rect">
            <a:avLst/>
          </a:prstGeom>
        </p:spPr>
      </p:pic>
      <p:pic>
        <p:nvPicPr>
          <p:cNvPr id="20" name="Picture 19" descr="01 Berakhlak"/>
          <p:cNvPicPr>
            <a:picLocks noChangeAspect="1"/>
          </p:cNvPicPr>
          <p:nvPr/>
        </p:nvPicPr>
        <p:blipFill>
          <a:blip r:embed="rId4" cstate="print"/>
          <a:srcRect l="70378"/>
          <a:stretch>
            <a:fillRect/>
          </a:stretch>
        </p:blipFill>
        <p:spPr>
          <a:xfrm>
            <a:off x="1807312" y="5470916"/>
            <a:ext cx="1414872" cy="923678"/>
          </a:xfrm>
          <a:prstGeom prst="rect">
            <a:avLst/>
          </a:prstGeom>
        </p:spPr>
      </p:pic>
      <p:pic>
        <p:nvPicPr>
          <p:cNvPr id="22" name="Picture 16" descr="http://2.bp.blogspot.com/-nbaCfisAsXU/T0jhJQFt5kI/AAAAAAAAFbA/_0uF92s4vH8/s1600/LOGO+PROVINSI+KEPULAUAN+RIA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616" y="332254"/>
            <a:ext cx="1544356" cy="19975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Google Shape;217;p38"/>
          <p:cNvSpPr txBox="1">
            <a:spLocks/>
          </p:cNvSpPr>
          <p:nvPr/>
        </p:nvSpPr>
        <p:spPr>
          <a:xfrm>
            <a:off x="8537465" y="5603940"/>
            <a:ext cx="2664643" cy="475862"/>
          </a:xfrm>
          <a:prstGeom prst="rect">
            <a:avLst/>
          </a:prstGeom>
        </p:spPr>
        <p:txBody>
          <a:bodyPr spcFirstLastPara="1" wrap="square" lIns="91437" tIns="91437" rIns="91437" bIns="91437" anchor="t" anchorCtr="0">
            <a:noAutofit/>
          </a:bodyPr>
          <a:lstStyle/>
          <a:p>
            <a:pPr defTabSz="1219292">
              <a:defRPr/>
            </a:pPr>
            <a:r>
              <a:rPr lang="id-ID" sz="1601" b="1" dirty="0">
                <a:solidFill>
                  <a:srgbClr val="002060"/>
                </a:solidFill>
              </a:rPr>
              <a:t>@humasdkpprovkepri</a:t>
            </a:r>
          </a:p>
        </p:txBody>
      </p:sp>
      <p:sp>
        <p:nvSpPr>
          <p:cNvPr id="26" name="Google Shape;217;p38"/>
          <p:cNvSpPr txBox="1">
            <a:spLocks/>
          </p:cNvSpPr>
          <p:nvPr/>
        </p:nvSpPr>
        <p:spPr>
          <a:xfrm>
            <a:off x="8512700" y="6156662"/>
            <a:ext cx="3456834" cy="475862"/>
          </a:xfrm>
          <a:prstGeom prst="rect">
            <a:avLst/>
          </a:prstGeom>
        </p:spPr>
        <p:txBody>
          <a:bodyPr spcFirstLastPara="1" wrap="square" lIns="91437" tIns="91437" rIns="91437" bIns="91437" anchor="t" anchorCtr="0">
            <a:noAutofit/>
          </a:bodyPr>
          <a:lstStyle/>
          <a:p>
            <a:pPr defTabSz="1219292">
              <a:spcBef>
                <a:spcPct val="20000"/>
              </a:spcBef>
              <a:defRPr/>
            </a:pPr>
            <a:r>
              <a:rPr lang="id-ID" sz="1601" b="1" dirty="0">
                <a:solidFill>
                  <a:srgbClr val="002060"/>
                </a:solidFill>
              </a:rPr>
              <a:t>https://dislautkan.kepriprov.go.id/</a:t>
            </a:r>
          </a:p>
        </p:txBody>
      </p:sp>
      <p:pic>
        <p:nvPicPr>
          <p:cNvPr id="7171" name="Picture 3" descr="E:\2022\RB\Instagram_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58746" y="5553801"/>
            <a:ext cx="576139" cy="576139"/>
          </a:xfrm>
          <a:prstGeom prst="rect">
            <a:avLst/>
          </a:prstGeom>
          <a:noFill/>
        </p:spPr>
      </p:pic>
      <p:sp>
        <p:nvSpPr>
          <p:cNvPr id="29" name="Block Arc 14">
            <a:extLst>
              <a:ext uri="{FF2B5EF4-FFF2-40B4-BE49-F238E27FC236}">
                <a16:creationId xmlns:a16="http://schemas.microsoft.com/office/drawing/2014/main" id="{6AC5AE3A-94A0-448E-BB40-F534B002DA60}"/>
              </a:ext>
            </a:extLst>
          </p:cNvPr>
          <p:cNvSpPr/>
          <p:nvPr/>
        </p:nvSpPr>
        <p:spPr>
          <a:xfrm rot="16200000">
            <a:off x="8040468" y="6190854"/>
            <a:ext cx="432104" cy="50412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52" tIns="45726" rIns="91452" bIns="457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11" name="Picture 10" descr="pngaaa.com-298738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376" y="5193426"/>
            <a:ext cx="1655844" cy="16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20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814</Words>
  <Application>Microsoft Office PowerPoint</Application>
  <PresentationFormat>Widescreen</PresentationFormat>
  <Paragraphs>267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Arno Pro Light Display</vt:lpstr>
      <vt:lpstr>ADLaM Display</vt:lpstr>
      <vt:lpstr>Arial</vt:lpstr>
      <vt:lpstr>Bahnschrift</vt:lpstr>
      <vt:lpstr>Calibri</vt:lpstr>
      <vt:lpstr>Calibri Light</vt:lpstr>
      <vt:lpstr>Century Gothic</vt:lpstr>
      <vt:lpstr>Trebuchet MS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renva dkp</dc:creator>
  <cp:lastModifiedBy>renva dkp</cp:lastModifiedBy>
  <cp:revision>124</cp:revision>
  <cp:lastPrinted>2025-01-06T01:12:26Z</cp:lastPrinted>
  <dcterms:created xsi:type="dcterms:W3CDTF">2023-03-12T13:54:11Z</dcterms:created>
  <dcterms:modified xsi:type="dcterms:W3CDTF">2026-01-25T15:20:16Z</dcterms:modified>
</cp:coreProperties>
</file>