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8.jpg" ContentType="image/jp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479" r:id="rId2"/>
    <p:sldId id="496" r:id="rId3"/>
    <p:sldId id="484" r:id="rId4"/>
    <p:sldId id="498" r:id="rId5"/>
    <p:sldId id="482" r:id="rId6"/>
    <p:sldId id="497" r:id="rId7"/>
    <p:sldId id="437" r:id="rId8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DC09"/>
    <a:srgbClr val="FF00FF"/>
    <a:srgbClr val="76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1" autoAdjust="0"/>
    <p:restoredTop sz="94953"/>
  </p:normalViewPr>
  <p:slideViewPr>
    <p:cSldViewPr snapToGrid="0" snapToObjects="1">
      <p:cViewPr varScale="1">
        <p:scale>
          <a:sx n="85" d="100"/>
          <a:sy n="85" d="100"/>
        </p:scale>
        <p:origin x="75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8997DC6-7444-E84F-B224-4759FD016449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81B3F219-2298-374D-B374-42F2DFF639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1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49A7DB-260E-0B4E-8EBC-94ADF72755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97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8C1A1-79E4-9545-B6A1-2D1B8EBDC0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A6CF4-DE16-1547-9E0A-9474EE6897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979FA-B8AA-EA42-AB9F-B9B6DCFFD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5861C-8A9B-314C-BC2A-DE8170083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92F18-3BC7-F240-A3C7-22A06394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3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8A863-2931-BE48-859F-7B4A87CDC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3D0FA-FF90-C54F-9D5D-CB8AAE98F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17D67-58C3-1649-A26F-A54A1B299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022C7-8CCA-CE48-97D7-B9990C664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4DF4E-346D-3B44-977C-1FB443A25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5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0256-F142-F745-B445-4C619BDCD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0DC92-433D-8844-8F1D-DE9ADB9FEE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FC07C1-4D79-6E48-A6E0-5DB6E7B9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1692D-548E-D848-B0A8-EA5F5B302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4B3D6B-6493-2346-95A3-281720B8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0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B4EDC-F5E0-DE47-875E-737EFD340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8E8E9-2A54-FB4C-B92D-20F75E3C4C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DF17D0-2B3D-B84D-9B7A-CB335542E3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5C64C-C362-3843-AFF8-B457DF36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B7C3B7-748F-5449-A4CC-18A2B0D7C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FBB0-E974-E44F-B6EE-CDD6845C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82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61217-7087-4B4B-99B3-22626B162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55E66-56B5-184F-BE70-BA580EF0A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9D745-DA44-2945-83BA-34AC5DEB7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4A67BE-C368-B74C-850E-17377D24F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B6A879-23AE-AE47-9D5A-85C4123A98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DF534E-6224-6D4C-8A35-402F644AC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AF03A64-2430-F244-ADC5-6B584A513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86509-76A6-A747-9466-3FA591AAE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41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B50F-2159-424D-B334-461D4DC9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182F2C-B9C9-A245-AE95-E3724C5B1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1AB45-6E9E-A446-8E61-56FB831D8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E9B9D-B9C1-474A-8571-E98E1B5CB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1451A0-365D-5144-A2F6-2D230602D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29889C-1174-1C44-8307-E79C31BA7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9251D-C3AC-2E48-959F-C64681B7E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46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D835-E8BF-4A4F-ACE7-736ADBF08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105CC-7515-A247-80E4-6355E14A2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7EA83-FEF0-9544-A32D-F8EEEC8FC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00CEEF-52B3-BA44-AD3E-41F1446D0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FA0FFE-93AB-C847-B48B-29164756D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97815-B52E-8A4D-8B1A-AA15D738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3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1B2FF-40D9-1641-9E88-5457CFC1C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936B39-1FEA-6E49-8673-B2BE46421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A3995-B7E3-DB41-86DF-AA9A8FCA2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C4EF8-62CE-244E-B645-58F4B6A93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C4FB3D-A919-AA40-9A58-75237F59C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25865A-3C20-284C-9DF0-B18E88B4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49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C8BAF-64FC-9644-839D-E5D9B4879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9B6F3-4E65-554E-8E78-A3EB01A68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B0168-CB7A-544B-A446-F97BC57D2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622C8-B435-904F-A7BE-64CA6E2D7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D9592-5497-7647-B15F-26DCF00E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0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24CC4D-556A-C042-AA0B-F1D68DD882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C4432-7F0E-4141-B39F-5C4464A138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E3CCA-14E6-5A4A-AC63-B90E6855A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C7E45-D6E3-1E4A-AD47-C3FB5B41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0E7C9-17F7-6349-9F21-926E42273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076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34F19D-D2DA-9149-952B-D0B678479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D53BCC-5CAB-BF42-8D4F-137ED9565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74B7E-8D9E-A34C-A83A-BDAA19CB2E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F01CB-C705-7748-BFF6-9E47AC149747}" type="datetimeFigureOut">
              <a:rPr lang="en-US" smtClean="0"/>
              <a:t>10/5/2025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E1A0D5-DACF-A943-80EC-BF2BB0EAC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8B683-03B6-CA48-A43E-9E490BD63F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48CA9-B141-1C4F-A0FD-E5B7D5F02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9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chart" Target="../charts/char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chart" Target="../charts/char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6.png"/><Relationship Id="rId7" Type="http://schemas.openxmlformats.org/officeDocument/2006/relationships/image" Target="../media/image1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3.jpe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gif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9A9BD-6336-24A1-DC69-9CFF8A50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667"/>
            <a:ext cx="12191999" cy="6854663"/>
          </a:xfrm>
          <a:prstGeom prst="rect">
            <a:avLst/>
          </a:prstGeom>
        </p:spPr>
      </p:pic>
      <p:pic>
        <p:nvPicPr>
          <p:cNvPr id="6" name="bg object 17">
            <a:extLst>
              <a:ext uri="{FF2B5EF4-FFF2-40B4-BE49-F238E27FC236}">
                <a16:creationId xmlns:a16="http://schemas.microsoft.com/office/drawing/2014/main" id="{FA892D0F-E3A7-0446-8177-EC520C80285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1"/>
            <a:ext cx="12191999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D2DA38-6E53-564A-861E-2916F378D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FCA4B-1C26-B24E-A686-2CF7BBA6169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9" name="Holder 6">
            <a:extLst>
              <a:ext uri="{FF2B5EF4-FFF2-40B4-BE49-F238E27FC236}">
                <a16:creationId xmlns:a16="http://schemas.microsoft.com/office/drawing/2014/main" id="{CD7CFE2C-878B-BE45-A51C-1AF0EDD7BCDB}"/>
              </a:ext>
            </a:extLst>
          </p:cNvPr>
          <p:cNvSpPr txBox="1">
            <a:spLocks/>
          </p:cNvSpPr>
          <p:nvPr/>
        </p:nvSpPr>
        <p:spPr>
          <a:xfrm>
            <a:off x="8407399" y="4830445"/>
            <a:ext cx="305139" cy="30714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rgbClr val="888888"/>
                </a:solidFill>
                <a:latin typeface="Calibri"/>
                <a:ea typeface="+mn-ea"/>
                <a:cs typeface="Calibri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spcBef>
                <a:spcPts val="204"/>
              </a:spcBef>
            </a:pPr>
            <a:fld id="{81D60167-4931-47E6-BA6A-407CBD079E47}" type="slidenum">
              <a:rPr lang="en-ID" smtClean="0"/>
              <a:pPr marL="38100">
                <a:spcBef>
                  <a:spcPts val="204"/>
                </a:spcBef>
              </a:pPr>
              <a:t>1</a:t>
            </a:fld>
            <a:endParaRPr lang="en-ID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47C7459-8BC2-9A49-9F46-8BF20665402D}"/>
              </a:ext>
            </a:extLst>
          </p:cNvPr>
          <p:cNvSpPr txBox="1">
            <a:spLocks/>
          </p:cNvSpPr>
          <p:nvPr/>
        </p:nvSpPr>
        <p:spPr>
          <a:xfrm>
            <a:off x="161366" y="1518054"/>
            <a:ext cx="5746375" cy="159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ritannic Bold" panose="020B0903060703020204" pitchFamily="34" charset="0"/>
              </a:rPr>
              <a:t>PENINGKATAN JALAN COASTAL AREA LANJUTAN, KAB. KARIMUN  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Britannic Bold" panose="020B0903060703020204" pitchFamily="34" charset="0"/>
                <a:ea typeface="+mj-ea"/>
                <a:cs typeface="+mj-cs"/>
              </a:rPr>
              <a:t>APBD PROVINSI KEPULAUAN RIAU </a:t>
            </a:r>
            <a:r>
              <a:rPr lang="en-GB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ritannic Bold" panose="020B0903060703020204" pitchFamily="34" charset="0"/>
              </a:rPr>
              <a:t>TAHUN ANGGARAN 2025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uLnTx/>
              <a:uFillTx/>
              <a:latin typeface="Britannic Bold" panose="020B0903060703020204" pitchFamily="34" charset="0"/>
              <a:ea typeface="+mj-ea"/>
              <a:cs typeface="+mj-cs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ABDEE8E-34F5-1157-07E3-B461CA185D29}"/>
              </a:ext>
            </a:extLst>
          </p:cNvPr>
          <p:cNvGrpSpPr/>
          <p:nvPr/>
        </p:nvGrpSpPr>
        <p:grpSpPr>
          <a:xfrm>
            <a:off x="265408" y="121386"/>
            <a:ext cx="3051221" cy="1144399"/>
            <a:chOff x="292614" y="-1716958"/>
            <a:chExt cx="3051221" cy="11443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59F690D-293B-30D8-DED4-F680F4ED8758}"/>
                </a:ext>
              </a:extLst>
            </p:cNvPr>
            <p:cNvSpPr/>
            <p:nvPr/>
          </p:nvSpPr>
          <p:spPr>
            <a:xfrm>
              <a:off x="292614" y="-1716958"/>
              <a:ext cx="3051221" cy="1144399"/>
            </a:xfrm>
            <a:prstGeom prst="rect">
              <a:avLst/>
            </a:prstGeom>
            <a:ln w="31750">
              <a:solidFill>
                <a:srgbClr val="00206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EEAE792-EF23-844B-C44F-290146959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054" y="-1628273"/>
              <a:ext cx="708420" cy="967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AB45197-953D-4097-883B-B79519733B65}"/>
              </a:ext>
            </a:extLst>
          </p:cNvPr>
          <p:cNvGrpSpPr/>
          <p:nvPr/>
        </p:nvGrpSpPr>
        <p:grpSpPr>
          <a:xfrm>
            <a:off x="1219912" y="210071"/>
            <a:ext cx="1101948" cy="881268"/>
            <a:chOff x="1219911" y="172536"/>
            <a:chExt cx="1237187" cy="1004567"/>
          </a:xfrm>
        </p:grpSpPr>
        <p:pic>
          <p:nvPicPr>
            <p:cNvPr id="1026" name="Picture 1">
              <a:extLst>
                <a:ext uri="{FF2B5EF4-FFF2-40B4-BE49-F238E27FC236}">
                  <a16:creationId xmlns:a16="http://schemas.microsoft.com/office/drawing/2014/main" id="{1DC65A9F-9A38-453F-8295-A1DD70A41B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79" r="80680"/>
            <a:stretch/>
          </p:blipFill>
          <p:spPr bwMode="auto">
            <a:xfrm>
              <a:off x="1340676" y="172536"/>
              <a:ext cx="873778" cy="927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1">
              <a:extLst>
                <a:ext uri="{FF2B5EF4-FFF2-40B4-BE49-F238E27FC236}">
                  <a16:creationId xmlns:a16="http://schemas.microsoft.com/office/drawing/2014/main" id="{76DD4156-88D4-4D8F-B34C-97520CE234C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12" t="14553" r="6152" b="46730"/>
            <a:stretch/>
          </p:blipFill>
          <p:spPr bwMode="auto">
            <a:xfrm>
              <a:off x="1219911" y="1030941"/>
              <a:ext cx="1237187" cy="146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3FAC181-D20F-42FB-8B34-3B544A26A0FA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16" b="7118"/>
          <a:stretch/>
        </p:blipFill>
        <p:spPr bwMode="auto">
          <a:xfrm>
            <a:off x="2384843" y="171615"/>
            <a:ext cx="811669" cy="9670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5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20">
            <a:extLst>
              <a:ext uri="{FF2B5EF4-FFF2-40B4-BE49-F238E27FC236}">
                <a16:creationId xmlns:a16="http://schemas.microsoft.com/office/drawing/2014/main" id="{1A1E58CF-CD9A-084E-BFCB-5F656D35E601}"/>
              </a:ext>
            </a:extLst>
          </p:cNvPr>
          <p:cNvSpPr/>
          <p:nvPr/>
        </p:nvSpPr>
        <p:spPr>
          <a:xfrm>
            <a:off x="1987297" y="6372045"/>
            <a:ext cx="10204703" cy="445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D3025363-01D1-EC49-8AF3-0C643452CB33}"/>
              </a:ext>
            </a:extLst>
          </p:cNvPr>
          <p:cNvSpPr/>
          <p:nvPr/>
        </p:nvSpPr>
        <p:spPr>
          <a:xfrm>
            <a:off x="2078737" y="6467857"/>
            <a:ext cx="10113645" cy="390525"/>
          </a:xfrm>
          <a:custGeom>
            <a:avLst/>
            <a:gdLst/>
            <a:ahLst/>
            <a:cxnLst/>
            <a:rect l="l" t="t" r="r" b="b"/>
            <a:pathLst>
              <a:path w="10113645" h="390525">
                <a:moveTo>
                  <a:pt x="10113264" y="0"/>
                </a:moveTo>
                <a:lnTo>
                  <a:pt x="169290" y="0"/>
                </a:lnTo>
                <a:lnTo>
                  <a:pt x="0" y="390143"/>
                </a:lnTo>
                <a:lnTo>
                  <a:pt x="10113264" y="390143"/>
                </a:lnTo>
                <a:lnTo>
                  <a:pt x="1011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72269B57-7A84-8249-BE69-B7F0821721D3}"/>
              </a:ext>
            </a:extLst>
          </p:cNvPr>
          <p:cNvSpPr/>
          <p:nvPr/>
        </p:nvSpPr>
        <p:spPr>
          <a:xfrm>
            <a:off x="11457431" y="6565392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035"/>
                </a:lnTo>
              </a:path>
            </a:pathLst>
          </a:custGeom>
          <a:ln w="12192">
            <a:solidFill>
              <a:srgbClr val="2F1D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8FA21A25-DA2C-DB43-91E9-528BEF6B844A}"/>
              </a:ext>
            </a:extLst>
          </p:cNvPr>
          <p:cNvSpPr/>
          <p:nvPr/>
        </p:nvSpPr>
        <p:spPr>
          <a:xfrm>
            <a:off x="11939018" y="6467857"/>
            <a:ext cx="253365" cy="390525"/>
          </a:xfrm>
          <a:custGeom>
            <a:avLst/>
            <a:gdLst/>
            <a:ahLst/>
            <a:cxnLst/>
            <a:rect l="l" t="t" r="r" b="b"/>
            <a:pathLst>
              <a:path w="253365" h="390525">
                <a:moveTo>
                  <a:pt x="0" y="390144"/>
                </a:moveTo>
                <a:lnTo>
                  <a:pt x="252983" y="390144"/>
                </a:lnTo>
                <a:lnTo>
                  <a:pt x="252983" y="0"/>
                </a:lnTo>
                <a:lnTo>
                  <a:pt x="0" y="0"/>
                </a:lnTo>
                <a:lnTo>
                  <a:pt x="0" y="390144"/>
                </a:lnTo>
                <a:close/>
              </a:path>
            </a:pathLst>
          </a:custGeom>
          <a:solidFill>
            <a:srgbClr val="FFC41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65">
            <a:extLst>
              <a:ext uri="{FF2B5EF4-FFF2-40B4-BE49-F238E27FC236}">
                <a16:creationId xmlns:a16="http://schemas.microsoft.com/office/drawing/2014/main" id="{DABE2394-89D3-AB4B-A985-85F97753FA28}"/>
              </a:ext>
            </a:extLst>
          </p:cNvPr>
          <p:cNvSpPr txBox="1"/>
          <p:nvPr/>
        </p:nvSpPr>
        <p:spPr>
          <a:xfrm>
            <a:off x="11558778" y="6509901"/>
            <a:ext cx="380240" cy="291103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/>
          <a:p>
            <a:pPr marL="2539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2E41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pPr marL="2539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22" name="object 166">
            <a:extLst>
              <a:ext uri="{FF2B5EF4-FFF2-40B4-BE49-F238E27FC236}">
                <a16:creationId xmlns:a16="http://schemas.microsoft.com/office/drawing/2014/main" id="{D10B3635-71E5-B142-93EA-7C91621C4CFB}"/>
              </a:ext>
            </a:extLst>
          </p:cNvPr>
          <p:cNvSpPr txBox="1">
            <a:spLocks/>
          </p:cNvSpPr>
          <p:nvPr/>
        </p:nvSpPr>
        <p:spPr>
          <a:xfrm>
            <a:off x="5580200" y="6571988"/>
            <a:ext cx="5842506" cy="183382"/>
          </a:xfrm>
          <a:prstGeom prst="rect">
            <a:avLst/>
          </a:prstGeom>
        </p:spPr>
        <p:txBody>
          <a:bodyPr vert="horz" wrap="square" lIns="0" tIns="13968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10"/>
              </a:spcBef>
              <a:defRPr/>
            </a:pPr>
            <a:r>
              <a:rPr lang="fi-FI" sz="1100" i="1" spc="-5" dirty="0">
                <a:solidFill>
                  <a:srgbClr val="2F1D6D"/>
                </a:solidFill>
                <a:latin typeface="Century Gothic"/>
              </a:rPr>
              <a:t>Jalan Coastal Area</a:t>
            </a:r>
            <a:endParaRPr lang="en-US" sz="1100" i="1" spc="-5" dirty="0">
              <a:solidFill>
                <a:srgbClr val="2F1D6D"/>
              </a:solidFill>
              <a:latin typeface="Century Gothic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753DDC1E-3224-084F-B9F9-CFA893D1C96B}"/>
              </a:ext>
            </a:extLst>
          </p:cNvPr>
          <p:cNvSpPr/>
          <p:nvPr/>
        </p:nvSpPr>
        <p:spPr>
          <a:xfrm>
            <a:off x="7193280" y="185877"/>
            <a:ext cx="4982567" cy="546100"/>
          </a:xfrm>
          <a:custGeom>
            <a:avLst/>
            <a:gdLst/>
            <a:ahLst/>
            <a:cxnLst/>
            <a:rect l="l" t="t" r="r" b="b"/>
            <a:pathLst>
              <a:path w="5074920" h="546100">
                <a:moveTo>
                  <a:pt x="4919090" y="0"/>
                </a:moveTo>
                <a:lnTo>
                  <a:pt x="0" y="0"/>
                </a:lnTo>
                <a:lnTo>
                  <a:pt x="0" y="545591"/>
                </a:lnTo>
                <a:lnTo>
                  <a:pt x="4919090" y="545591"/>
                </a:lnTo>
                <a:lnTo>
                  <a:pt x="5074920" y="272796"/>
                </a:lnTo>
                <a:lnTo>
                  <a:pt x="491909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299DFC1C-4376-DD46-9669-397DDCC6AE72}"/>
              </a:ext>
            </a:extLst>
          </p:cNvPr>
          <p:cNvSpPr/>
          <p:nvPr/>
        </p:nvSpPr>
        <p:spPr>
          <a:xfrm>
            <a:off x="3508248" y="0"/>
            <a:ext cx="8455152" cy="982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AA83E34-C1FB-444A-AC18-26F856E92C66}"/>
              </a:ext>
            </a:extLst>
          </p:cNvPr>
          <p:cNvSpPr/>
          <p:nvPr/>
        </p:nvSpPr>
        <p:spPr>
          <a:xfrm>
            <a:off x="11478897" y="27254"/>
            <a:ext cx="161472" cy="160020"/>
          </a:xfrm>
          <a:custGeom>
            <a:avLst/>
            <a:gdLst/>
            <a:ahLst/>
            <a:cxnLst/>
            <a:rect l="l" t="t" r="r" b="b"/>
            <a:pathLst>
              <a:path w="164465" h="160020">
                <a:moveTo>
                  <a:pt x="38989" y="0"/>
                </a:moveTo>
                <a:lnTo>
                  <a:pt x="0" y="82295"/>
                </a:lnTo>
                <a:lnTo>
                  <a:pt x="164084" y="160019"/>
                </a:lnTo>
                <a:lnTo>
                  <a:pt x="3898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9179021-334E-C94C-916A-1DBC03FD4BEC}"/>
              </a:ext>
            </a:extLst>
          </p:cNvPr>
          <p:cNvSpPr/>
          <p:nvPr/>
        </p:nvSpPr>
        <p:spPr>
          <a:xfrm>
            <a:off x="11480291" y="747344"/>
            <a:ext cx="152120" cy="158750"/>
          </a:xfrm>
          <a:custGeom>
            <a:avLst/>
            <a:gdLst/>
            <a:ahLst/>
            <a:cxnLst/>
            <a:rect l="l" t="t" r="r" b="b"/>
            <a:pathLst>
              <a:path w="154940" h="158750">
                <a:moveTo>
                  <a:pt x="154559" y="0"/>
                </a:moveTo>
                <a:lnTo>
                  <a:pt x="0" y="69976"/>
                </a:lnTo>
                <a:lnTo>
                  <a:pt x="40132" y="158750"/>
                </a:lnTo>
                <a:lnTo>
                  <a:pt x="15455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F004E59-1549-3E47-AF55-373D11CE1DA3}"/>
              </a:ext>
            </a:extLst>
          </p:cNvPr>
          <p:cNvSpPr/>
          <p:nvPr/>
        </p:nvSpPr>
        <p:spPr>
          <a:xfrm>
            <a:off x="3498214" y="32616"/>
            <a:ext cx="8352284" cy="722630"/>
          </a:xfrm>
          <a:custGeom>
            <a:avLst/>
            <a:gdLst/>
            <a:ahLst/>
            <a:cxnLst/>
            <a:rect l="l" t="t" r="r" b="b"/>
            <a:pathLst>
              <a:path w="8507095" h="722630">
                <a:moveTo>
                  <a:pt x="8300593" y="0"/>
                </a:moveTo>
                <a:lnTo>
                  <a:pt x="0" y="0"/>
                </a:lnTo>
                <a:lnTo>
                  <a:pt x="0" y="722375"/>
                </a:lnTo>
                <a:lnTo>
                  <a:pt x="8300593" y="722375"/>
                </a:lnTo>
                <a:lnTo>
                  <a:pt x="8506968" y="361187"/>
                </a:lnTo>
                <a:lnTo>
                  <a:pt x="8300593" y="0"/>
                </a:lnTo>
                <a:close/>
              </a:path>
            </a:pathLst>
          </a:custGeom>
          <a:solidFill>
            <a:srgbClr val="2F1D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2D7EA3D0-60D3-334E-B31D-4C7473C27001}"/>
              </a:ext>
            </a:extLst>
          </p:cNvPr>
          <p:cNvSpPr/>
          <p:nvPr/>
        </p:nvSpPr>
        <p:spPr>
          <a:xfrm>
            <a:off x="11559542" y="27381"/>
            <a:ext cx="533045" cy="875030"/>
          </a:xfrm>
          <a:custGeom>
            <a:avLst/>
            <a:gdLst/>
            <a:ahLst/>
            <a:cxnLst/>
            <a:rect l="l" t="t" r="r" b="b"/>
            <a:pathLst>
              <a:path w="542925" h="875030">
                <a:moveTo>
                  <a:pt x="298576" y="0"/>
                </a:moveTo>
                <a:lnTo>
                  <a:pt x="0" y="0"/>
                </a:lnTo>
                <a:lnTo>
                  <a:pt x="243967" y="437387"/>
                </a:lnTo>
                <a:lnTo>
                  <a:pt x="0" y="874775"/>
                </a:lnTo>
                <a:lnTo>
                  <a:pt x="298576" y="874775"/>
                </a:lnTo>
                <a:lnTo>
                  <a:pt x="542544" y="437387"/>
                </a:lnTo>
                <a:lnTo>
                  <a:pt x="2985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D7C61A4F-7494-2A4D-809B-C3F5B11FA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74505" y="158586"/>
            <a:ext cx="8159499" cy="611769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b="1" dirty="0">
                <a:solidFill>
                  <a:schemeClr val="bg1"/>
                </a:solidFill>
              </a:rPr>
              <a:t>DESKRIPSI UMUM PEKERJAAN </a:t>
            </a:r>
            <a:r>
              <a:rPr lang="fi-FI" sz="2400" b="1" dirty="0">
                <a:solidFill>
                  <a:schemeClr val="bg1"/>
                </a:solidFill>
              </a:rPr>
              <a:t>PENINGKATAN JALAN COASTAL AREA LANJUTAN, KAB. KARIMUN</a:t>
            </a:r>
            <a:endParaRPr lang="en-AU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C42E9F6-045C-6458-8ACD-6844698266BD}"/>
              </a:ext>
            </a:extLst>
          </p:cNvPr>
          <p:cNvGrpSpPr/>
          <p:nvPr/>
        </p:nvGrpSpPr>
        <p:grpSpPr>
          <a:xfrm>
            <a:off x="70253" y="56446"/>
            <a:ext cx="3402660" cy="982802"/>
            <a:chOff x="25719" y="1200235"/>
            <a:chExt cx="3492923" cy="93366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D17DDB9-7017-6039-F6CD-0DDB88272CDD}"/>
                </a:ext>
              </a:extLst>
            </p:cNvPr>
            <p:cNvGrpSpPr/>
            <p:nvPr/>
          </p:nvGrpSpPr>
          <p:grpSpPr>
            <a:xfrm>
              <a:off x="25719" y="1200235"/>
              <a:ext cx="3492923" cy="933662"/>
              <a:chOff x="76200" y="1"/>
              <a:chExt cx="3492923" cy="93366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E5A2ED9-DC5B-56B1-B72C-7CF353FD5748}"/>
                  </a:ext>
                </a:extLst>
              </p:cNvPr>
              <p:cNvGrpSpPr/>
              <p:nvPr/>
            </p:nvGrpSpPr>
            <p:grpSpPr>
              <a:xfrm>
                <a:off x="76200" y="1"/>
                <a:ext cx="3492923" cy="933662"/>
                <a:chOff x="10459667" y="-4519"/>
                <a:chExt cx="4938936" cy="1937607"/>
              </a:xfrm>
            </p:grpSpPr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17D7E542-7388-2274-9FC5-DB9957049E02}"/>
                    </a:ext>
                  </a:extLst>
                </p:cNvPr>
                <p:cNvSpPr/>
                <p:nvPr/>
              </p:nvSpPr>
              <p:spPr>
                <a:xfrm>
                  <a:off x="10459667" y="1"/>
                  <a:ext cx="4938936" cy="19330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FFE00CCA-E54F-C78F-A31A-62A4AE050C55}"/>
                    </a:ext>
                  </a:extLst>
                </p:cNvPr>
                <p:cNvSpPr/>
                <p:nvPr/>
              </p:nvSpPr>
              <p:spPr>
                <a:xfrm>
                  <a:off x="10459667" y="-4519"/>
                  <a:ext cx="4938936" cy="167645"/>
                </a:xfrm>
                <a:prstGeom prst="rect">
                  <a:avLst/>
                </a:prstGeom>
                <a:solidFill>
                  <a:srgbClr val="FEC2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7117EB3-DEC6-806B-E931-F43EA90EE252}"/>
                  </a:ext>
                </a:extLst>
              </p:cNvPr>
              <p:cNvSpPr txBox="1"/>
              <p:nvPr/>
            </p:nvSpPr>
            <p:spPr>
              <a:xfrm>
                <a:off x="739131" y="128265"/>
                <a:ext cx="2797938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14000"/>
                  </a:lnSpc>
                </a:pPr>
                <a:r>
                  <a:rPr lang="en-US" sz="1100" b="1" dirty="0"/>
                  <a:t>PEMERINTAH PROVINSI KEPULAUAN RI</a:t>
                </a:r>
                <a:r>
                  <a:rPr lang="en-US" sz="1000" b="1" dirty="0"/>
                  <a:t>AU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700" b="1" dirty="0"/>
                  <a:t>DINAS PEKERJAAN UMUM, PENATAAN RUANG DAN PERTANAHAN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Pusat Pemerintah Provinsi Kepulauan Riau “Istana Kota </a:t>
                </a:r>
                <a:r>
                  <a:rPr lang="en-US" sz="600" b="1" dirty="0" err="1"/>
                  <a:t>Piring</a:t>
                </a:r>
                <a:r>
                  <a:rPr lang="en-US" sz="600" b="1" dirty="0"/>
                  <a:t>”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Gedung Sultan Mahmud </a:t>
                </a:r>
                <a:r>
                  <a:rPr lang="en-US" sz="600" b="1" dirty="0" err="1"/>
                  <a:t>Riayat</a:t>
                </a:r>
                <a:r>
                  <a:rPr lang="en-US" sz="600" b="1" dirty="0"/>
                  <a:t> </a:t>
                </a:r>
                <a:r>
                  <a:rPr lang="en-US" sz="600" b="1" dirty="0" err="1"/>
                  <a:t>Syah</a:t>
                </a:r>
                <a:r>
                  <a:rPr lang="en-US" sz="600" b="1" dirty="0"/>
                  <a:t> C2 Lantai 1</a:t>
                </a:r>
              </a:p>
            </p:txBody>
          </p:sp>
        </p:grp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276C9773-3EDF-D4F4-C280-EE1D4B1D0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89" y="1350834"/>
              <a:ext cx="507365" cy="71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7" name="Rectangle 4">
            <a:extLst>
              <a:ext uri="{FF2B5EF4-FFF2-40B4-BE49-F238E27FC236}">
                <a16:creationId xmlns:a16="http://schemas.microsoft.com/office/drawing/2014/main" id="{76EC5D36-E4FD-4ACE-B980-E99A39B47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286" y="1399931"/>
            <a:ext cx="1174931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 anchorCtr="1">
            <a:spAutoFit/>
          </a:bodyPr>
          <a:lstStyle/>
          <a:p>
            <a:pPr marL="342900" indent="-342900" defTabSz="216000">
              <a:tabLst>
                <a:tab pos="622300" algn="l"/>
              </a:tabLst>
              <a:defRPr/>
            </a:pPr>
            <a:endParaRPr lang="en-US" b="1" i="1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id-ID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1. Data Proyek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Nama Proyek		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i-FI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Peningkatan Jalan Coastal Area Lanjutan, Kab. Karimun 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Lokasi Kegiatan	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i-FI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Jalan Coastal Area, Kab. Karimun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Pemberi Kerja		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Dinas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Pekerjaan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Umum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Penataan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Ruang dan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Pertahanan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Provinsi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Kepulauan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Riau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Kontraktor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Pelaksana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	: CV. REISER KARYA BAKTI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Kontrak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: </a:t>
            </a:r>
            <a:r>
              <a:rPr lang="sv-SE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7.01/SP-HS/FSK/PUPP.3/PPK.13/VI/2025 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Tanggal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Kontrak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: 24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Juni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Nilai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Kontrak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	: Rp 1.413.080.700,00,-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Dana					: APBD Prov.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Kepri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Tahun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Anggaran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Masa Pelaksanaan	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120 Hari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Kalender</a:t>
            </a:r>
            <a:endParaRPr lang="id-ID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Masa Pemeliharaan	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d-ID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365 Hari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Kalender</a:t>
            </a: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Tanggal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Mulai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Kerja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: 24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Juni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Tanggal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PHO						: 21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Oktober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marL="342900" indent="-342900" defTabSz="216000">
              <a:tabLst>
                <a:tab pos="62230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	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Konsultan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Supervisi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: CV. ARMACO KONSULTAN</a:t>
            </a:r>
          </a:p>
        </p:txBody>
      </p:sp>
    </p:spTree>
    <p:extLst>
      <p:ext uri="{BB962C8B-B14F-4D97-AF65-F5344CB8AC3E}">
        <p14:creationId xmlns:p14="http://schemas.microsoft.com/office/powerpoint/2010/main" val="2574084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332B5EA1-16E5-4740-A0A4-BA13C81DE418}"/>
              </a:ext>
            </a:extLst>
          </p:cNvPr>
          <p:cNvSpPr/>
          <p:nvPr/>
        </p:nvSpPr>
        <p:spPr>
          <a:xfrm>
            <a:off x="3514" y="27254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812CD63F-ABAA-1E49-83AA-390AE26EA715}"/>
              </a:ext>
            </a:extLst>
          </p:cNvPr>
          <p:cNvSpPr/>
          <p:nvPr/>
        </p:nvSpPr>
        <p:spPr>
          <a:xfrm>
            <a:off x="-89565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1999" y="0"/>
                </a:moveTo>
                <a:lnTo>
                  <a:pt x="0" y="0"/>
                </a:lnTo>
                <a:lnTo>
                  <a:pt x="0" y="6857998"/>
                </a:lnTo>
                <a:lnTo>
                  <a:pt x="12191999" y="6857998"/>
                </a:lnTo>
                <a:lnTo>
                  <a:pt x="12191999" y="0"/>
                </a:lnTo>
                <a:close/>
              </a:path>
            </a:pathLst>
          </a:custGeom>
          <a:solidFill>
            <a:srgbClr val="FFFFFF">
              <a:alpha val="61959"/>
            </a:srgbClr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1A1E58CF-CD9A-084E-BFCB-5F656D35E601}"/>
              </a:ext>
            </a:extLst>
          </p:cNvPr>
          <p:cNvSpPr/>
          <p:nvPr/>
        </p:nvSpPr>
        <p:spPr>
          <a:xfrm>
            <a:off x="1987297" y="6372045"/>
            <a:ext cx="10204703" cy="445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D3025363-01D1-EC49-8AF3-0C643452CB33}"/>
              </a:ext>
            </a:extLst>
          </p:cNvPr>
          <p:cNvSpPr/>
          <p:nvPr/>
        </p:nvSpPr>
        <p:spPr>
          <a:xfrm>
            <a:off x="2078737" y="6467857"/>
            <a:ext cx="10113645" cy="390525"/>
          </a:xfrm>
          <a:custGeom>
            <a:avLst/>
            <a:gdLst/>
            <a:ahLst/>
            <a:cxnLst/>
            <a:rect l="l" t="t" r="r" b="b"/>
            <a:pathLst>
              <a:path w="10113645" h="390525">
                <a:moveTo>
                  <a:pt x="10113264" y="0"/>
                </a:moveTo>
                <a:lnTo>
                  <a:pt x="169290" y="0"/>
                </a:lnTo>
                <a:lnTo>
                  <a:pt x="0" y="390143"/>
                </a:lnTo>
                <a:lnTo>
                  <a:pt x="10113264" y="390143"/>
                </a:lnTo>
                <a:lnTo>
                  <a:pt x="1011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72269B57-7A84-8249-BE69-B7F0821721D3}"/>
              </a:ext>
            </a:extLst>
          </p:cNvPr>
          <p:cNvSpPr/>
          <p:nvPr/>
        </p:nvSpPr>
        <p:spPr>
          <a:xfrm>
            <a:off x="11457431" y="6565392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035"/>
                </a:lnTo>
              </a:path>
            </a:pathLst>
          </a:custGeom>
          <a:ln w="12192">
            <a:solidFill>
              <a:srgbClr val="2F1D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8FA21A25-DA2C-DB43-91E9-528BEF6B844A}"/>
              </a:ext>
            </a:extLst>
          </p:cNvPr>
          <p:cNvSpPr/>
          <p:nvPr/>
        </p:nvSpPr>
        <p:spPr>
          <a:xfrm>
            <a:off x="11939018" y="6467857"/>
            <a:ext cx="253365" cy="390525"/>
          </a:xfrm>
          <a:custGeom>
            <a:avLst/>
            <a:gdLst/>
            <a:ahLst/>
            <a:cxnLst/>
            <a:rect l="l" t="t" r="r" b="b"/>
            <a:pathLst>
              <a:path w="253365" h="390525">
                <a:moveTo>
                  <a:pt x="0" y="390144"/>
                </a:moveTo>
                <a:lnTo>
                  <a:pt x="252983" y="390144"/>
                </a:lnTo>
                <a:lnTo>
                  <a:pt x="252983" y="0"/>
                </a:lnTo>
                <a:lnTo>
                  <a:pt x="0" y="0"/>
                </a:lnTo>
                <a:lnTo>
                  <a:pt x="0" y="390144"/>
                </a:lnTo>
                <a:close/>
              </a:path>
            </a:pathLst>
          </a:custGeom>
          <a:solidFill>
            <a:srgbClr val="FFC41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65">
            <a:extLst>
              <a:ext uri="{FF2B5EF4-FFF2-40B4-BE49-F238E27FC236}">
                <a16:creationId xmlns:a16="http://schemas.microsoft.com/office/drawing/2014/main" id="{DABE2394-89D3-AB4B-A985-85F97753FA28}"/>
              </a:ext>
            </a:extLst>
          </p:cNvPr>
          <p:cNvSpPr txBox="1"/>
          <p:nvPr/>
        </p:nvSpPr>
        <p:spPr>
          <a:xfrm>
            <a:off x="11558778" y="6509901"/>
            <a:ext cx="380240" cy="291103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/>
          <a:p>
            <a:pPr marL="2539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2E41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pPr marL="2539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753DDC1E-3224-084F-B9F9-CFA893D1C96B}"/>
              </a:ext>
            </a:extLst>
          </p:cNvPr>
          <p:cNvSpPr/>
          <p:nvPr/>
        </p:nvSpPr>
        <p:spPr>
          <a:xfrm>
            <a:off x="7193280" y="185877"/>
            <a:ext cx="4982567" cy="546100"/>
          </a:xfrm>
          <a:custGeom>
            <a:avLst/>
            <a:gdLst/>
            <a:ahLst/>
            <a:cxnLst/>
            <a:rect l="l" t="t" r="r" b="b"/>
            <a:pathLst>
              <a:path w="5074920" h="546100">
                <a:moveTo>
                  <a:pt x="4919090" y="0"/>
                </a:moveTo>
                <a:lnTo>
                  <a:pt x="0" y="0"/>
                </a:lnTo>
                <a:lnTo>
                  <a:pt x="0" y="545591"/>
                </a:lnTo>
                <a:lnTo>
                  <a:pt x="4919090" y="545591"/>
                </a:lnTo>
                <a:lnTo>
                  <a:pt x="5074920" y="272796"/>
                </a:lnTo>
                <a:lnTo>
                  <a:pt x="491909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299DFC1C-4376-DD46-9669-397DDCC6AE72}"/>
              </a:ext>
            </a:extLst>
          </p:cNvPr>
          <p:cNvSpPr/>
          <p:nvPr/>
        </p:nvSpPr>
        <p:spPr>
          <a:xfrm>
            <a:off x="3584448" y="0"/>
            <a:ext cx="8455152" cy="9828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AA83E34-C1FB-444A-AC18-26F856E92C66}"/>
              </a:ext>
            </a:extLst>
          </p:cNvPr>
          <p:cNvSpPr/>
          <p:nvPr/>
        </p:nvSpPr>
        <p:spPr>
          <a:xfrm>
            <a:off x="11478897" y="27254"/>
            <a:ext cx="161472" cy="160020"/>
          </a:xfrm>
          <a:custGeom>
            <a:avLst/>
            <a:gdLst/>
            <a:ahLst/>
            <a:cxnLst/>
            <a:rect l="l" t="t" r="r" b="b"/>
            <a:pathLst>
              <a:path w="164465" h="160020">
                <a:moveTo>
                  <a:pt x="38989" y="0"/>
                </a:moveTo>
                <a:lnTo>
                  <a:pt x="0" y="82295"/>
                </a:lnTo>
                <a:lnTo>
                  <a:pt x="164084" y="160019"/>
                </a:lnTo>
                <a:lnTo>
                  <a:pt x="3898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9179021-334E-C94C-916A-1DBC03FD4BEC}"/>
              </a:ext>
            </a:extLst>
          </p:cNvPr>
          <p:cNvSpPr/>
          <p:nvPr/>
        </p:nvSpPr>
        <p:spPr>
          <a:xfrm>
            <a:off x="11480291" y="747344"/>
            <a:ext cx="152120" cy="158750"/>
          </a:xfrm>
          <a:custGeom>
            <a:avLst/>
            <a:gdLst/>
            <a:ahLst/>
            <a:cxnLst/>
            <a:rect l="l" t="t" r="r" b="b"/>
            <a:pathLst>
              <a:path w="154940" h="158750">
                <a:moveTo>
                  <a:pt x="154559" y="0"/>
                </a:moveTo>
                <a:lnTo>
                  <a:pt x="0" y="69976"/>
                </a:lnTo>
                <a:lnTo>
                  <a:pt x="40132" y="158750"/>
                </a:lnTo>
                <a:lnTo>
                  <a:pt x="15455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F004E59-1549-3E47-AF55-373D11CE1DA3}"/>
              </a:ext>
            </a:extLst>
          </p:cNvPr>
          <p:cNvSpPr/>
          <p:nvPr/>
        </p:nvSpPr>
        <p:spPr>
          <a:xfrm>
            <a:off x="3611882" y="88506"/>
            <a:ext cx="8352284" cy="722630"/>
          </a:xfrm>
          <a:custGeom>
            <a:avLst/>
            <a:gdLst/>
            <a:ahLst/>
            <a:cxnLst/>
            <a:rect l="l" t="t" r="r" b="b"/>
            <a:pathLst>
              <a:path w="8507095" h="722630">
                <a:moveTo>
                  <a:pt x="8300593" y="0"/>
                </a:moveTo>
                <a:lnTo>
                  <a:pt x="0" y="0"/>
                </a:lnTo>
                <a:lnTo>
                  <a:pt x="0" y="722375"/>
                </a:lnTo>
                <a:lnTo>
                  <a:pt x="8300593" y="722375"/>
                </a:lnTo>
                <a:lnTo>
                  <a:pt x="8506968" y="361187"/>
                </a:lnTo>
                <a:lnTo>
                  <a:pt x="8300593" y="0"/>
                </a:lnTo>
                <a:close/>
              </a:path>
            </a:pathLst>
          </a:custGeom>
          <a:solidFill>
            <a:srgbClr val="2F1D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2D7EA3D0-60D3-334E-B31D-4C7473C27001}"/>
              </a:ext>
            </a:extLst>
          </p:cNvPr>
          <p:cNvSpPr/>
          <p:nvPr/>
        </p:nvSpPr>
        <p:spPr>
          <a:xfrm>
            <a:off x="11521442" y="27381"/>
            <a:ext cx="533045" cy="875030"/>
          </a:xfrm>
          <a:custGeom>
            <a:avLst/>
            <a:gdLst/>
            <a:ahLst/>
            <a:cxnLst/>
            <a:rect l="l" t="t" r="r" b="b"/>
            <a:pathLst>
              <a:path w="542925" h="875030">
                <a:moveTo>
                  <a:pt x="298576" y="0"/>
                </a:moveTo>
                <a:lnTo>
                  <a:pt x="0" y="0"/>
                </a:lnTo>
                <a:lnTo>
                  <a:pt x="243967" y="437387"/>
                </a:lnTo>
                <a:lnTo>
                  <a:pt x="0" y="874775"/>
                </a:lnTo>
                <a:lnTo>
                  <a:pt x="298576" y="874775"/>
                </a:lnTo>
                <a:lnTo>
                  <a:pt x="542544" y="437387"/>
                </a:lnTo>
                <a:lnTo>
                  <a:pt x="2985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D7C61A4F-7494-2A4D-809B-C3F5B11FA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20772" y="171058"/>
            <a:ext cx="8343394" cy="586825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d-ID" altLang="en-US" sz="2300" b="1" dirty="0">
                <a:solidFill>
                  <a:schemeClr val="bg1"/>
                </a:solidFill>
              </a:rPr>
              <a:t>PROGRES PEKERJAAN </a:t>
            </a:r>
            <a:r>
              <a:rPr lang="fi-FI" altLang="en-US" sz="2300" b="1" dirty="0">
                <a:solidFill>
                  <a:schemeClr val="bg1"/>
                </a:solidFill>
              </a:rPr>
              <a:t>PENINGKATAN JALAN COASTAL AREA LANJUTAN, KAB. KARIMUN</a:t>
            </a:r>
            <a:endParaRPr lang="en-AU" altLang="en-US" sz="2300" b="1" dirty="0">
              <a:solidFill>
                <a:schemeClr val="bg1"/>
              </a:solidFill>
            </a:endParaRP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214792DA-D9BC-284A-B78D-877111C7B00D}"/>
              </a:ext>
            </a:extLst>
          </p:cNvPr>
          <p:cNvGraphicFramePr/>
          <p:nvPr/>
        </p:nvGraphicFramePr>
        <p:xfrm>
          <a:off x="4960184" y="933663"/>
          <a:ext cx="2266248" cy="203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5" name="Rectangle 54">
            <a:extLst>
              <a:ext uri="{FF2B5EF4-FFF2-40B4-BE49-F238E27FC236}">
                <a16:creationId xmlns:a16="http://schemas.microsoft.com/office/drawing/2014/main" id="{75E6B437-80BC-B540-ACC8-CB6B9BF4AE54}"/>
              </a:ext>
            </a:extLst>
          </p:cNvPr>
          <p:cNvSpPr/>
          <p:nvPr/>
        </p:nvSpPr>
        <p:spPr>
          <a:xfrm>
            <a:off x="74009" y="33201"/>
            <a:ext cx="3492923" cy="80782"/>
          </a:xfrm>
          <a:prstGeom prst="rect">
            <a:avLst/>
          </a:prstGeom>
          <a:solidFill>
            <a:srgbClr val="FEC20C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C49DE737-0BB0-4DCB-A243-6F1962DC81D1}"/>
              </a:ext>
            </a:extLst>
          </p:cNvPr>
          <p:cNvSpPr txBox="1">
            <a:spLocks/>
          </p:cNvSpPr>
          <p:nvPr/>
        </p:nvSpPr>
        <p:spPr>
          <a:xfrm>
            <a:off x="845384" y="1086933"/>
            <a:ext cx="8229600" cy="64293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id-ID" sz="2400" b="1" dirty="0">
                <a:solidFill>
                  <a:srgbClr val="002060"/>
                </a:solidFill>
              </a:rPr>
              <a:t>PROGRES FISIK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E1508093-ACE9-447F-ACE0-043223C1E91A}"/>
              </a:ext>
            </a:extLst>
          </p:cNvPr>
          <p:cNvSpPr txBox="1">
            <a:spLocks/>
          </p:cNvSpPr>
          <p:nvPr/>
        </p:nvSpPr>
        <p:spPr>
          <a:xfrm>
            <a:off x="735594" y="4023381"/>
            <a:ext cx="2880320" cy="2520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Tx/>
            </a:pPr>
            <a:r>
              <a:rPr lang="id-ID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Status : </a:t>
            </a:r>
            <a:r>
              <a:rPr lang="en-US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 05 </a:t>
            </a:r>
            <a:r>
              <a:rPr lang="en-US" sz="1400" b="1" i="1" dirty="0" err="1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Oktober</a:t>
            </a:r>
            <a:r>
              <a:rPr lang="en-US" sz="1400" b="1" i="1" dirty="0">
                <a:solidFill>
                  <a:schemeClr val="tx1"/>
                </a:solidFill>
                <a:latin typeface="Cambria" pitchFamily="18" charset="0"/>
                <a:cs typeface="Times New Roman" pitchFamily="18" charset="0"/>
              </a:rPr>
              <a:t> 2025</a:t>
            </a:r>
            <a:endParaRPr lang="id-ID" sz="1400" b="1" i="1" dirty="0">
              <a:solidFill>
                <a:schemeClr val="tx1"/>
              </a:solidFill>
              <a:latin typeface="Cambria" pitchFamily="18" charset="0"/>
              <a:cs typeface="Times New Roman" pitchFamily="18" charset="0"/>
            </a:endParaRPr>
          </a:p>
          <a:p>
            <a:pPr algn="l">
              <a:buClrTx/>
            </a:pPr>
            <a:endParaRPr lang="id-ID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FB4752C-2B72-ADC3-A9ED-9150623D7467}"/>
              </a:ext>
            </a:extLst>
          </p:cNvPr>
          <p:cNvGrpSpPr/>
          <p:nvPr/>
        </p:nvGrpSpPr>
        <p:grpSpPr>
          <a:xfrm>
            <a:off x="70252" y="56446"/>
            <a:ext cx="3492923" cy="938938"/>
            <a:chOff x="25719" y="1200235"/>
            <a:chExt cx="3492923" cy="933662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1A77DB2-BFDA-D46B-52EE-5FE1D3690E65}"/>
                </a:ext>
              </a:extLst>
            </p:cNvPr>
            <p:cNvGrpSpPr/>
            <p:nvPr/>
          </p:nvGrpSpPr>
          <p:grpSpPr>
            <a:xfrm>
              <a:off x="25719" y="1200235"/>
              <a:ext cx="3492923" cy="933662"/>
              <a:chOff x="76200" y="1"/>
              <a:chExt cx="3492923" cy="933662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C62A7FC5-A27B-035E-A861-DFBD5F9EEB56}"/>
                  </a:ext>
                </a:extLst>
              </p:cNvPr>
              <p:cNvGrpSpPr/>
              <p:nvPr/>
            </p:nvGrpSpPr>
            <p:grpSpPr>
              <a:xfrm>
                <a:off x="76200" y="1"/>
                <a:ext cx="3492923" cy="933662"/>
                <a:chOff x="10459667" y="-4519"/>
                <a:chExt cx="4938936" cy="1937607"/>
              </a:xfrm>
            </p:grpSpPr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C5C1A44B-48C8-DDDD-E4B2-951115FF31D6}"/>
                    </a:ext>
                  </a:extLst>
                </p:cNvPr>
                <p:cNvSpPr/>
                <p:nvPr/>
              </p:nvSpPr>
              <p:spPr>
                <a:xfrm>
                  <a:off x="10459667" y="1"/>
                  <a:ext cx="4938936" cy="19330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8F6D1C35-D7FD-CEF4-2459-6F94647BAA8E}"/>
                    </a:ext>
                  </a:extLst>
                </p:cNvPr>
                <p:cNvSpPr/>
                <p:nvPr/>
              </p:nvSpPr>
              <p:spPr>
                <a:xfrm>
                  <a:off x="10459667" y="-4519"/>
                  <a:ext cx="4938936" cy="167645"/>
                </a:xfrm>
                <a:prstGeom prst="rect">
                  <a:avLst/>
                </a:prstGeom>
                <a:solidFill>
                  <a:srgbClr val="FEC2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32AC7C4-C3F4-4D46-0AF0-4D7C8029D134}"/>
                  </a:ext>
                </a:extLst>
              </p:cNvPr>
              <p:cNvSpPr txBox="1"/>
              <p:nvPr/>
            </p:nvSpPr>
            <p:spPr>
              <a:xfrm>
                <a:off x="739131" y="128265"/>
                <a:ext cx="2797938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14000"/>
                  </a:lnSpc>
                </a:pPr>
                <a:r>
                  <a:rPr lang="en-US" sz="1100" b="1" dirty="0"/>
                  <a:t>PEMERINTAH PROVINSI KEPULAUAN RI</a:t>
                </a:r>
                <a:r>
                  <a:rPr lang="en-US" sz="1000" b="1" dirty="0"/>
                  <a:t>AU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700" b="1" dirty="0"/>
                  <a:t>DINAS PEKERJAAN UMUM, PENATAAN RUANG DAN PERTANAHAN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Pusat Pemerintah Provinsi Kepulauan Riau “Istana Kota </a:t>
                </a:r>
                <a:r>
                  <a:rPr lang="en-US" sz="600" b="1" dirty="0" err="1"/>
                  <a:t>Piring</a:t>
                </a:r>
                <a:r>
                  <a:rPr lang="en-US" sz="600" b="1" dirty="0"/>
                  <a:t>”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Gedung Sultan Mahmud </a:t>
                </a:r>
                <a:r>
                  <a:rPr lang="en-US" sz="600" b="1" dirty="0" err="1"/>
                  <a:t>Riayat</a:t>
                </a:r>
                <a:r>
                  <a:rPr lang="en-US" sz="600" b="1" dirty="0"/>
                  <a:t> </a:t>
                </a:r>
                <a:r>
                  <a:rPr lang="en-US" sz="600" b="1" dirty="0" err="1"/>
                  <a:t>Syah</a:t>
                </a:r>
                <a:r>
                  <a:rPr lang="en-US" sz="600" b="1" dirty="0"/>
                  <a:t> C2 Lantai 1</a:t>
                </a:r>
              </a:p>
            </p:txBody>
          </p:sp>
        </p:grp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621E1DF1-5A19-A2E0-729D-A02F462AD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89" y="1350834"/>
              <a:ext cx="507365" cy="71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3C44E987-39EC-C9CE-06D5-8269F41FC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8416503"/>
              </p:ext>
            </p:extLst>
          </p:nvPr>
        </p:nvGraphicFramePr>
        <p:xfrm>
          <a:off x="686587" y="1736970"/>
          <a:ext cx="10877884" cy="22185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561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0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47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90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66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66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66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2311">
                  <a:extLst>
                    <a:ext uri="{9D8B030D-6E8A-4147-A177-3AD203B41FA5}">
                      <a16:colId xmlns:a16="http://schemas.microsoft.com/office/drawing/2014/main" val="1878989056"/>
                    </a:ext>
                  </a:extLst>
                </a:gridCol>
              </a:tblGrid>
              <a:tr h="3623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NO.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NAMA KEGIATAN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PANJANG</a:t>
                      </a:r>
                      <a:b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(M)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PAGU KONTRAK</a:t>
                      </a:r>
                      <a:b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</a:br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(Rp)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PROGRES FISIK %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PROGRES KEUANGAN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67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RENC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REAL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600" b="1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DEV</a:t>
                      </a:r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d-ID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41115">
                <a:tc>
                  <a:txBody>
                    <a:bodyPr/>
                    <a:lstStyle/>
                    <a:p>
                      <a:pPr algn="ctr" fontAlgn="ctr"/>
                      <a:endParaRPr lang="en-US" sz="1600" u="none" strike="noStrike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endParaRPr lang="en-US" sz="1600" u="none" strike="noStrike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r>
                        <a:rPr lang="id-ID" sz="1600" u="none" strike="noStrike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1.</a:t>
                      </a:r>
                      <a:endParaRPr lang="en-US" sz="1600" u="none" strike="noStrike" dirty="0"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algn="ctr" fontAlgn="ctr"/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altLang="en-US" sz="1800" b="1" dirty="0">
                          <a:solidFill>
                            <a:schemeClr val="tx1"/>
                          </a:solidFill>
                        </a:rPr>
                        <a:t>PENINGKATAN JALAN COASTAL AREA LANJUTAN, KAB. KARIMUN 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350 M</a:t>
                      </a:r>
                      <a:endParaRPr lang="id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ctr" fontAlgn="ctr"/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RP.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ea typeface="+mn-ea"/>
                          <a:cs typeface="Times New Roman" pitchFamily="18" charset="0"/>
                        </a:rPr>
                        <a:t>1.413.080.700,00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51,657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+31,160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object 166">
            <a:extLst>
              <a:ext uri="{FF2B5EF4-FFF2-40B4-BE49-F238E27FC236}">
                <a16:creationId xmlns:a16="http://schemas.microsoft.com/office/drawing/2014/main" id="{59145200-1235-4FD6-9B99-9470CAC7123D}"/>
              </a:ext>
            </a:extLst>
          </p:cNvPr>
          <p:cNvSpPr txBox="1">
            <a:spLocks/>
          </p:cNvSpPr>
          <p:nvPr/>
        </p:nvSpPr>
        <p:spPr>
          <a:xfrm>
            <a:off x="5580200" y="6571988"/>
            <a:ext cx="5842506" cy="183382"/>
          </a:xfrm>
          <a:prstGeom prst="rect">
            <a:avLst/>
          </a:prstGeom>
        </p:spPr>
        <p:txBody>
          <a:bodyPr vert="horz" wrap="square" lIns="0" tIns="13968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10"/>
              </a:spcBef>
              <a:defRPr/>
            </a:pPr>
            <a:r>
              <a:rPr lang="fi-FI" sz="1100" i="1" spc="-5" dirty="0">
                <a:solidFill>
                  <a:srgbClr val="2F1D6D"/>
                </a:solidFill>
                <a:latin typeface="Century Gothic"/>
              </a:rPr>
              <a:t>Jalan Coastal Area</a:t>
            </a:r>
            <a:endParaRPr lang="en-US" sz="1100" i="1" spc="-5" dirty="0">
              <a:solidFill>
                <a:srgbClr val="2F1D6D"/>
              </a:solidFill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6891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20">
            <a:extLst>
              <a:ext uri="{FF2B5EF4-FFF2-40B4-BE49-F238E27FC236}">
                <a16:creationId xmlns:a16="http://schemas.microsoft.com/office/drawing/2014/main" id="{1A1E58CF-CD9A-084E-BFCB-5F656D35E601}"/>
              </a:ext>
            </a:extLst>
          </p:cNvPr>
          <p:cNvSpPr/>
          <p:nvPr/>
        </p:nvSpPr>
        <p:spPr>
          <a:xfrm>
            <a:off x="1987297" y="6372045"/>
            <a:ext cx="10204703" cy="445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D3025363-01D1-EC49-8AF3-0C643452CB33}"/>
              </a:ext>
            </a:extLst>
          </p:cNvPr>
          <p:cNvSpPr/>
          <p:nvPr/>
        </p:nvSpPr>
        <p:spPr>
          <a:xfrm>
            <a:off x="2078737" y="6467857"/>
            <a:ext cx="10113645" cy="390525"/>
          </a:xfrm>
          <a:custGeom>
            <a:avLst/>
            <a:gdLst/>
            <a:ahLst/>
            <a:cxnLst/>
            <a:rect l="l" t="t" r="r" b="b"/>
            <a:pathLst>
              <a:path w="10113645" h="390525">
                <a:moveTo>
                  <a:pt x="10113264" y="0"/>
                </a:moveTo>
                <a:lnTo>
                  <a:pt x="169290" y="0"/>
                </a:lnTo>
                <a:lnTo>
                  <a:pt x="0" y="390143"/>
                </a:lnTo>
                <a:lnTo>
                  <a:pt x="10113264" y="390143"/>
                </a:lnTo>
                <a:lnTo>
                  <a:pt x="1011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72269B57-7A84-8249-BE69-B7F0821721D3}"/>
              </a:ext>
            </a:extLst>
          </p:cNvPr>
          <p:cNvSpPr/>
          <p:nvPr/>
        </p:nvSpPr>
        <p:spPr>
          <a:xfrm>
            <a:off x="11457431" y="6565392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035"/>
                </a:lnTo>
              </a:path>
            </a:pathLst>
          </a:custGeom>
          <a:ln w="12192">
            <a:solidFill>
              <a:srgbClr val="2F1D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8FA21A25-DA2C-DB43-91E9-528BEF6B844A}"/>
              </a:ext>
            </a:extLst>
          </p:cNvPr>
          <p:cNvSpPr/>
          <p:nvPr/>
        </p:nvSpPr>
        <p:spPr>
          <a:xfrm>
            <a:off x="11939018" y="6467857"/>
            <a:ext cx="253365" cy="390525"/>
          </a:xfrm>
          <a:custGeom>
            <a:avLst/>
            <a:gdLst/>
            <a:ahLst/>
            <a:cxnLst/>
            <a:rect l="l" t="t" r="r" b="b"/>
            <a:pathLst>
              <a:path w="253365" h="390525">
                <a:moveTo>
                  <a:pt x="0" y="390144"/>
                </a:moveTo>
                <a:lnTo>
                  <a:pt x="252983" y="390144"/>
                </a:lnTo>
                <a:lnTo>
                  <a:pt x="252983" y="0"/>
                </a:lnTo>
                <a:lnTo>
                  <a:pt x="0" y="0"/>
                </a:lnTo>
                <a:lnTo>
                  <a:pt x="0" y="390144"/>
                </a:lnTo>
                <a:close/>
              </a:path>
            </a:pathLst>
          </a:custGeom>
          <a:solidFill>
            <a:srgbClr val="FFC41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65">
            <a:extLst>
              <a:ext uri="{FF2B5EF4-FFF2-40B4-BE49-F238E27FC236}">
                <a16:creationId xmlns:a16="http://schemas.microsoft.com/office/drawing/2014/main" id="{DABE2394-89D3-AB4B-A985-85F97753FA28}"/>
              </a:ext>
            </a:extLst>
          </p:cNvPr>
          <p:cNvSpPr txBox="1"/>
          <p:nvPr/>
        </p:nvSpPr>
        <p:spPr>
          <a:xfrm>
            <a:off x="11558778" y="6509901"/>
            <a:ext cx="380240" cy="291103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/>
          <a:p>
            <a:pPr marL="2539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2E41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pPr marL="2539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22" name="object 166">
            <a:extLst>
              <a:ext uri="{FF2B5EF4-FFF2-40B4-BE49-F238E27FC236}">
                <a16:creationId xmlns:a16="http://schemas.microsoft.com/office/drawing/2014/main" id="{D10B3635-71E5-B142-93EA-7C91621C4CFB}"/>
              </a:ext>
            </a:extLst>
          </p:cNvPr>
          <p:cNvSpPr txBox="1">
            <a:spLocks/>
          </p:cNvSpPr>
          <p:nvPr/>
        </p:nvSpPr>
        <p:spPr>
          <a:xfrm>
            <a:off x="5580200" y="6571988"/>
            <a:ext cx="5842506" cy="183382"/>
          </a:xfrm>
          <a:prstGeom prst="rect">
            <a:avLst/>
          </a:prstGeom>
        </p:spPr>
        <p:txBody>
          <a:bodyPr vert="horz" wrap="square" lIns="0" tIns="13968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10"/>
              </a:spcBef>
              <a:defRPr/>
            </a:pPr>
            <a:r>
              <a:rPr lang="fi-FI" sz="1100" i="1" spc="-5" dirty="0">
                <a:solidFill>
                  <a:srgbClr val="2F1D6D"/>
                </a:solidFill>
                <a:latin typeface="Century Gothic"/>
              </a:rPr>
              <a:t>Jalan Coastal Area</a:t>
            </a:r>
            <a:endParaRPr lang="en-US" sz="1100" i="1" spc="-5" dirty="0">
              <a:solidFill>
                <a:srgbClr val="2F1D6D"/>
              </a:solidFill>
              <a:latin typeface="Century Gothic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753DDC1E-3224-084F-B9F9-CFA893D1C96B}"/>
              </a:ext>
            </a:extLst>
          </p:cNvPr>
          <p:cNvSpPr/>
          <p:nvPr/>
        </p:nvSpPr>
        <p:spPr>
          <a:xfrm>
            <a:off x="7193280" y="185877"/>
            <a:ext cx="4982567" cy="546100"/>
          </a:xfrm>
          <a:custGeom>
            <a:avLst/>
            <a:gdLst/>
            <a:ahLst/>
            <a:cxnLst/>
            <a:rect l="l" t="t" r="r" b="b"/>
            <a:pathLst>
              <a:path w="5074920" h="546100">
                <a:moveTo>
                  <a:pt x="4919090" y="0"/>
                </a:moveTo>
                <a:lnTo>
                  <a:pt x="0" y="0"/>
                </a:lnTo>
                <a:lnTo>
                  <a:pt x="0" y="545591"/>
                </a:lnTo>
                <a:lnTo>
                  <a:pt x="4919090" y="545591"/>
                </a:lnTo>
                <a:lnTo>
                  <a:pt x="5074920" y="272796"/>
                </a:lnTo>
                <a:lnTo>
                  <a:pt x="491909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299DFC1C-4376-DD46-9669-397DDCC6AE72}"/>
              </a:ext>
            </a:extLst>
          </p:cNvPr>
          <p:cNvSpPr/>
          <p:nvPr/>
        </p:nvSpPr>
        <p:spPr>
          <a:xfrm>
            <a:off x="3508248" y="0"/>
            <a:ext cx="8455152" cy="9828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AA83E34-C1FB-444A-AC18-26F856E92C66}"/>
              </a:ext>
            </a:extLst>
          </p:cNvPr>
          <p:cNvSpPr/>
          <p:nvPr/>
        </p:nvSpPr>
        <p:spPr>
          <a:xfrm>
            <a:off x="11478897" y="27254"/>
            <a:ext cx="161472" cy="160020"/>
          </a:xfrm>
          <a:custGeom>
            <a:avLst/>
            <a:gdLst/>
            <a:ahLst/>
            <a:cxnLst/>
            <a:rect l="l" t="t" r="r" b="b"/>
            <a:pathLst>
              <a:path w="164465" h="160020">
                <a:moveTo>
                  <a:pt x="38989" y="0"/>
                </a:moveTo>
                <a:lnTo>
                  <a:pt x="0" y="82295"/>
                </a:lnTo>
                <a:lnTo>
                  <a:pt x="164084" y="160019"/>
                </a:lnTo>
                <a:lnTo>
                  <a:pt x="3898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9179021-334E-C94C-916A-1DBC03FD4BEC}"/>
              </a:ext>
            </a:extLst>
          </p:cNvPr>
          <p:cNvSpPr/>
          <p:nvPr/>
        </p:nvSpPr>
        <p:spPr>
          <a:xfrm>
            <a:off x="11480291" y="747344"/>
            <a:ext cx="152120" cy="158750"/>
          </a:xfrm>
          <a:custGeom>
            <a:avLst/>
            <a:gdLst/>
            <a:ahLst/>
            <a:cxnLst/>
            <a:rect l="l" t="t" r="r" b="b"/>
            <a:pathLst>
              <a:path w="154940" h="158750">
                <a:moveTo>
                  <a:pt x="154559" y="0"/>
                </a:moveTo>
                <a:lnTo>
                  <a:pt x="0" y="69976"/>
                </a:lnTo>
                <a:lnTo>
                  <a:pt x="40132" y="158750"/>
                </a:lnTo>
                <a:lnTo>
                  <a:pt x="15455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F004E59-1549-3E47-AF55-373D11CE1DA3}"/>
              </a:ext>
            </a:extLst>
          </p:cNvPr>
          <p:cNvSpPr/>
          <p:nvPr/>
        </p:nvSpPr>
        <p:spPr>
          <a:xfrm>
            <a:off x="3498214" y="32616"/>
            <a:ext cx="8352284" cy="722630"/>
          </a:xfrm>
          <a:custGeom>
            <a:avLst/>
            <a:gdLst/>
            <a:ahLst/>
            <a:cxnLst/>
            <a:rect l="l" t="t" r="r" b="b"/>
            <a:pathLst>
              <a:path w="8507095" h="722630">
                <a:moveTo>
                  <a:pt x="8300593" y="0"/>
                </a:moveTo>
                <a:lnTo>
                  <a:pt x="0" y="0"/>
                </a:lnTo>
                <a:lnTo>
                  <a:pt x="0" y="722375"/>
                </a:lnTo>
                <a:lnTo>
                  <a:pt x="8300593" y="722375"/>
                </a:lnTo>
                <a:lnTo>
                  <a:pt x="8506968" y="361187"/>
                </a:lnTo>
                <a:lnTo>
                  <a:pt x="8300593" y="0"/>
                </a:lnTo>
                <a:close/>
              </a:path>
            </a:pathLst>
          </a:custGeom>
          <a:solidFill>
            <a:srgbClr val="2F1D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2D7EA3D0-60D3-334E-B31D-4C7473C27001}"/>
              </a:ext>
            </a:extLst>
          </p:cNvPr>
          <p:cNvSpPr/>
          <p:nvPr/>
        </p:nvSpPr>
        <p:spPr>
          <a:xfrm>
            <a:off x="11559542" y="27381"/>
            <a:ext cx="533045" cy="875030"/>
          </a:xfrm>
          <a:custGeom>
            <a:avLst/>
            <a:gdLst/>
            <a:ahLst/>
            <a:cxnLst/>
            <a:rect l="l" t="t" r="r" b="b"/>
            <a:pathLst>
              <a:path w="542925" h="875030">
                <a:moveTo>
                  <a:pt x="298576" y="0"/>
                </a:moveTo>
                <a:lnTo>
                  <a:pt x="0" y="0"/>
                </a:lnTo>
                <a:lnTo>
                  <a:pt x="243967" y="437387"/>
                </a:lnTo>
                <a:lnTo>
                  <a:pt x="0" y="874775"/>
                </a:lnTo>
                <a:lnTo>
                  <a:pt x="298576" y="874775"/>
                </a:lnTo>
                <a:lnTo>
                  <a:pt x="542544" y="437387"/>
                </a:lnTo>
                <a:lnTo>
                  <a:pt x="2985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D7C61A4F-7494-2A4D-809B-C3F5B11FA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74505" y="158586"/>
            <a:ext cx="8159499" cy="611769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400" b="1" dirty="0">
                <a:solidFill>
                  <a:schemeClr val="bg1"/>
                </a:solidFill>
              </a:rPr>
              <a:t>KURVA S PEKERJAAN </a:t>
            </a:r>
            <a:r>
              <a:rPr lang="fi-FI" sz="2400" b="1" dirty="0">
                <a:solidFill>
                  <a:schemeClr val="bg1"/>
                </a:solidFill>
              </a:rPr>
              <a:t>PENINGKATAN JALAN COASTAL AREA LANJUTAN, KAB. KARIMUN</a:t>
            </a:r>
            <a:endParaRPr lang="en-AU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C42E9F6-045C-6458-8ACD-6844698266BD}"/>
              </a:ext>
            </a:extLst>
          </p:cNvPr>
          <p:cNvGrpSpPr/>
          <p:nvPr/>
        </p:nvGrpSpPr>
        <p:grpSpPr>
          <a:xfrm>
            <a:off x="70253" y="56446"/>
            <a:ext cx="3402660" cy="982802"/>
            <a:chOff x="25719" y="1200235"/>
            <a:chExt cx="3492923" cy="933662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D17DDB9-7017-6039-F6CD-0DDB88272CDD}"/>
                </a:ext>
              </a:extLst>
            </p:cNvPr>
            <p:cNvGrpSpPr/>
            <p:nvPr/>
          </p:nvGrpSpPr>
          <p:grpSpPr>
            <a:xfrm>
              <a:off x="25719" y="1200235"/>
              <a:ext cx="3492923" cy="933662"/>
              <a:chOff x="76200" y="1"/>
              <a:chExt cx="3492923" cy="933662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3E5A2ED9-DC5B-56B1-B72C-7CF353FD5748}"/>
                  </a:ext>
                </a:extLst>
              </p:cNvPr>
              <p:cNvGrpSpPr/>
              <p:nvPr/>
            </p:nvGrpSpPr>
            <p:grpSpPr>
              <a:xfrm>
                <a:off x="76200" y="1"/>
                <a:ext cx="3492923" cy="933662"/>
                <a:chOff x="10459667" y="-4519"/>
                <a:chExt cx="4938936" cy="1937607"/>
              </a:xfrm>
            </p:grpSpPr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17D7E542-7388-2274-9FC5-DB9957049E02}"/>
                    </a:ext>
                  </a:extLst>
                </p:cNvPr>
                <p:cNvSpPr/>
                <p:nvPr/>
              </p:nvSpPr>
              <p:spPr>
                <a:xfrm>
                  <a:off x="10459667" y="1"/>
                  <a:ext cx="4938936" cy="19330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id="{FFE00CCA-E54F-C78F-A31A-62A4AE050C55}"/>
                    </a:ext>
                  </a:extLst>
                </p:cNvPr>
                <p:cNvSpPr/>
                <p:nvPr/>
              </p:nvSpPr>
              <p:spPr>
                <a:xfrm>
                  <a:off x="10459667" y="-4519"/>
                  <a:ext cx="4938936" cy="167645"/>
                </a:xfrm>
                <a:prstGeom prst="rect">
                  <a:avLst/>
                </a:prstGeom>
                <a:solidFill>
                  <a:srgbClr val="FEC2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B7117EB3-DEC6-806B-E931-F43EA90EE252}"/>
                  </a:ext>
                </a:extLst>
              </p:cNvPr>
              <p:cNvSpPr txBox="1"/>
              <p:nvPr/>
            </p:nvSpPr>
            <p:spPr>
              <a:xfrm>
                <a:off x="739131" y="128265"/>
                <a:ext cx="2797938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14000"/>
                  </a:lnSpc>
                </a:pPr>
                <a:r>
                  <a:rPr lang="en-US" sz="1100" b="1" dirty="0"/>
                  <a:t>PEMERINTAH PROVINSI KEPULAUAN RI</a:t>
                </a:r>
                <a:r>
                  <a:rPr lang="en-US" sz="1000" b="1" dirty="0"/>
                  <a:t>AU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700" b="1" dirty="0"/>
                  <a:t>DINAS PEKERJAAN UMUM, PENATAAN RUANG DAN PERTANAHAN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Pusat Pemerintah Provinsi Kepulauan Riau “Istana Kota </a:t>
                </a:r>
                <a:r>
                  <a:rPr lang="en-US" sz="600" b="1" dirty="0" err="1"/>
                  <a:t>Piring</a:t>
                </a:r>
                <a:r>
                  <a:rPr lang="en-US" sz="600" b="1" dirty="0"/>
                  <a:t>”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Gedung Sultan Mahmud </a:t>
                </a:r>
                <a:r>
                  <a:rPr lang="en-US" sz="600" b="1" dirty="0" err="1"/>
                  <a:t>Riayat</a:t>
                </a:r>
                <a:r>
                  <a:rPr lang="en-US" sz="600" b="1" dirty="0"/>
                  <a:t> </a:t>
                </a:r>
                <a:r>
                  <a:rPr lang="en-US" sz="600" b="1" dirty="0" err="1"/>
                  <a:t>Syah</a:t>
                </a:r>
                <a:r>
                  <a:rPr lang="en-US" sz="600" b="1" dirty="0"/>
                  <a:t> C2 Lantai 1</a:t>
                </a:r>
              </a:p>
            </p:txBody>
          </p:sp>
        </p:grp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276C9773-3EDF-D4F4-C280-EE1D4B1D0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89" y="1350834"/>
              <a:ext cx="507365" cy="71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41D181E-C971-4E50-B075-2524FF0744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494" y="1392132"/>
            <a:ext cx="11707906" cy="4595552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2769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332B5EA1-16E5-4740-A0A4-BA13C81DE418}"/>
              </a:ext>
            </a:extLst>
          </p:cNvPr>
          <p:cNvSpPr/>
          <p:nvPr/>
        </p:nvSpPr>
        <p:spPr>
          <a:xfrm>
            <a:off x="16153" y="58636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algn="l" rtl="0" eaLnBrk="1" fontAlgn="t" latinLnBrk="0" hangingPunct="1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1A1E58CF-CD9A-084E-BFCB-5F656D35E601}"/>
              </a:ext>
            </a:extLst>
          </p:cNvPr>
          <p:cNvSpPr/>
          <p:nvPr/>
        </p:nvSpPr>
        <p:spPr>
          <a:xfrm>
            <a:off x="1987297" y="6372045"/>
            <a:ext cx="10204703" cy="445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D3025363-01D1-EC49-8AF3-0C643452CB33}"/>
              </a:ext>
            </a:extLst>
          </p:cNvPr>
          <p:cNvSpPr/>
          <p:nvPr/>
        </p:nvSpPr>
        <p:spPr>
          <a:xfrm>
            <a:off x="2078737" y="6467857"/>
            <a:ext cx="10113645" cy="390525"/>
          </a:xfrm>
          <a:custGeom>
            <a:avLst/>
            <a:gdLst/>
            <a:ahLst/>
            <a:cxnLst/>
            <a:rect l="l" t="t" r="r" b="b"/>
            <a:pathLst>
              <a:path w="10113645" h="390525">
                <a:moveTo>
                  <a:pt x="10113264" y="0"/>
                </a:moveTo>
                <a:lnTo>
                  <a:pt x="169290" y="0"/>
                </a:lnTo>
                <a:lnTo>
                  <a:pt x="0" y="390143"/>
                </a:lnTo>
                <a:lnTo>
                  <a:pt x="10113264" y="390143"/>
                </a:lnTo>
                <a:lnTo>
                  <a:pt x="1011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72269B57-7A84-8249-BE69-B7F0821721D3}"/>
              </a:ext>
            </a:extLst>
          </p:cNvPr>
          <p:cNvSpPr/>
          <p:nvPr/>
        </p:nvSpPr>
        <p:spPr>
          <a:xfrm>
            <a:off x="11457431" y="6565392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035"/>
                </a:lnTo>
              </a:path>
            </a:pathLst>
          </a:custGeom>
          <a:ln w="12192">
            <a:solidFill>
              <a:srgbClr val="2F1D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8FA21A25-DA2C-DB43-91E9-528BEF6B844A}"/>
              </a:ext>
            </a:extLst>
          </p:cNvPr>
          <p:cNvSpPr/>
          <p:nvPr/>
        </p:nvSpPr>
        <p:spPr>
          <a:xfrm>
            <a:off x="11939018" y="6467857"/>
            <a:ext cx="253365" cy="390525"/>
          </a:xfrm>
          <a:custGeom>
            <a:avLst/>
            <a:gdLst/>
            <a:ahLst/>
            <a:cxnLst/>
            <a:rect l="l" t="t" r="r" b="b"/>
            <a:pathLst>
              <a:path w="253365" h="390525">
                <a:moveTo>
                  <a:pt x="0" y="390144"/>
                </a:moveTo>
                <a:lnTo>
                  <a:pt x="252983" y="390144"/>
                </a:lnTo>
                <a:lnTo>
                  <a:pt x="252983" y="0"/>
                </a:lnTo>
                <a:lnTo>
                  <a:pt x="0" y="0"/>
                </a:lnTo>
                <a:lnTo>
                  <a:pt x="0" y="390144"/>
                </a:lnTo>
                <a:close/>
              </a:path>
            </a:pathLst>
          </a:custGeom>
          <a:solidFill>
            <a:srgbClr val="FFC41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65">
            <a:extLst>
              <a:ext uri="{FF2B5EF4-FFF2-40B4-BE49-F238E27FC236}">
                <a16:creationId xmlns:a16="http://schemas.microsoft.com/office/drawing/2014/main" id="{DABE2394-89D3-AB4B-A985-85F97753FA28}"/>
              </a:ext>
            </a:extLst>
          </p:cNvPr>
          <p:cNvSpPr txBox="1"/>
          <p:nvPr/>
        </p:nvSpPr>
        <p:spPr>
          <a:xfrm>
            <a:off x="11558778" y="6509901"/>
            <a:ext cx="380240" cy="291103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/>
          <a:p>
            <a:pPr marL="2539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2E41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pPr marL="2539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22" name="object 166">
            <a:extLst>
              <a:ext uri="{FF2B5EF4-FFF2-40B4-BE49-F238E27FC236}">
                <a16:creationId xmlns:a16="http://schemas.microsoft.com/office/drawing/2014/main" id="{D10B3635-71E5-B142-93EA-7C91621C4CFB}"/>
              </a:ext>
            </a:extLst>
          </p:cNvPr>
          <p:cNvSpPr txBox="1">
            <a:spLocks/>
          </p:cNvSpPr>
          <p:nvPr/>
        </p:nvSpPr>
        <p:spPr>
          <a:xfrm>
            <a:off x="5559518" y="6571988"/>
            <a:ext cx="5878931" cy="183382"/>
          </a:xfrm>
          <a:prstGeom prst="rect">
            <a:avLst/>
          </a:prstGeom>
        </p:spPr>
        <p:txBody>
          <a:bodyPr vert="horz" wrap="square" lIns="0" tIns="13968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10"/>
              </a:spcBef>
              <a:defRPr/>
            </a:pPr>
            <a:r>
              <a:rPr lang="fi-FI" sz="1100" i="1" spc="-5" dirty="0">
                <a:solidFill>
                  <a:srgbClr val="2F1D6D"/>
                </a:solidFill>
                <a:latin typeface="Century Gothic"/>
              </a:rPr>
              <a:t>Jalan Coastal Area</a:t>
            </a:r>
            <a:endParaRPr lang="en-US" sz="1100" i="1" spc="-5" dirty="0">
              <a:solidFill>
                <a:srgbClr val="2F1D6D"/>
              </a:solidFill>
              <a:latin typeface="Century Gothic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753DDC1E-3224-084F-B9F9-CFA893D1C96B}"/>
              </a:ext>
            </a:extLst>
          </p:cNvPr>
          <p:cNvSpPr/>
          <p:nvPr/>
        </p:nvSpPr>
        <p:spPr>
          <a:xfrm>
            <a:off x="7193280" y="185877"/>
            <a:ext cx="4982567" cy="546100"/>
          </a:xfrm>
          <a:custGeom>
            <a:avLst/>
            <a:gdLst/>
            <a:ahLst/>
            <a:cxnLst/>
            <a:rect l="l" t="t" r="r" b="b"/>
            <a:pathLst>
              <a:path w="5074920" h="546100">
                <a:moveTo>
                  <a:pt x="4919090" y="0"/>
                </a:moveTo>
                <a:lnTo>
                  <a:pt x="0" y="0"/>
                </a:lnTo>
                <a:lnTo>
                  <a:pt x="0" y="545591"/>
                </a:lnTo>
                <a:lnTo>
                  <a:pt x="4919090" y="545591"/>
                </a:lnTo>
                <a:lnTo>
                  <a:pt x="5074920" y="272796"/>
                </a:lnTo>
                <a:lnTo>
                  <a:pt x="491909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299DFC1C-4376-DD46-9669-397DDCC6AE72}"/>
              </a:ext>
            </a:extLst>
          </p:cNvPr>
          <p:cNvSpPr/>
          <p:nvPr/>
        </p:nvSpPr>
        <p:spPr>
          <a:xfrm>
            <a:off x="3584448" y="0"/>
            <a:ext cx="8455152" cy="9828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AA83E34-C1FB-444A-AC18-26F856E92C66}"/>
              </a:ext>
            </a:extLst>
          </p:cNvPr>
          <p:cNvSpPr/>
          <p:nvPr/>
        </p:nvSpPr>
        <p:spPr>
          <a:xfrm>
            <a:off x="11478897" y="27254"/>
            <a:ext cx="161472" cy="160020"/>
          </a:xfrm>
          <a:custGeom>
            <a:avLst/>
            <a:gdLst/>
            <a:ahLst/>
            <a:cxnLst/>
            <a:rect l="l" t="t" r="r" b="b"/>
            <a:pathLst>
              <a:path w="164465" h="160020">
                <a:moveTo>
                  <a:pt x="38989" y="0"/>
                </a:moveTo>
                <a:lnTo>
                  <a:pt x="0" y="82295"/>
                </a:lnTo>
                <a:lnTo>
                  <a:pt x="164084" y="160019"/>
                </a:lnTo>
                <a:lnTo>
                  <a:pt x="3898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9179021-334E-C94C-916A-1DBC03FD4BEC}"/>
              </a:ext>
            </a:extLst>
          </p:cNvPr>
          <p:cNvSpPr/>
          <p:nvPr/>
        </p:nvSpPr>
        <p:spPr>
          <a:xfrm>
            <a:off x="11480291" y="747344"/>
            <a:ext cx="152120" cy="158750"/>
          </a:xfrm>
          <a:custGeom>
            <a:avLst/>
            <a:gdLst/>
            <a:ahLst/>
            <a:cxnLst/>
            <a:rect l="l" t="t" r="r" b="b"/>
            <a:pathLst>
              <a:path w="154940" h="158750">
                <a:moveTo>
                  <a:pt x="154559" y="0"/>
                </a:moveTo>
                <a:lnTo>
                  <a:pt x="0" y="69976"/>
                </a:lnTo>
                <a:lnTo>
                  <a:pt x="40132" y="158750"/>
                </a:lnTo>
                <a:lnTo>
                  <a:pt x="15455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F004E59-1549-3E47-AF55-373D11CE1DA3}"/>
              </a:ext>
            </a:extLst>
          </p:cNvPr>
          <p:cNvSpPr/>
          <p:nvPr/>
        </p:nvSpPr>
        <p:spPr>
          <a:xfrm>
            <a:off x="3611882" y="88506"/>
            <a:ext cx="8352284" cy="722630"/>
          </a:xfrm>
          <a:custGeom>
            <a:avLst/>
            <a:gdLst/>
            <a:ahLst/>
            <a:cxnLst/>
            <a:rect l="l" t="t" r="r" b="b"/>
            <a:pathLst>
              <a:path w="8507095" h="722630">
                <a:moveTo>
                  <a:pt x="8300593" y="0"/>
                </a:moveTo>
                <a:lnTo>
                  <a:pt x="0" y="0"/>
                </a:lnTo>
                <a:lnTo>
                  <a:pt x="0" y="722375"/>
                </a:lnTo>
                <a:lnTo>
                  <a:pt x="8300593" y="722375"/>
                </a:lnTo>
                <a:lnTo>
                  <a:pt x="8506968" y="361187"/>
                </a:lnTo>
                <a:lnTo>
                  <a:pt x="8300593" y="0"/>
                </a:lnTo>
                <a:close/>
              </a:path>
            </a:pathLst>
          </a:custGeom>
          <a:solidFill>
            <a:srgbClr val="2F1D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2D7EA3D0-60D3-334E-B31D-4C7473C27001}"/>
              </a:ext>
            </a:extLst>
          </p:cNvPr>
          <p:cNvSpPr/>
          <p:nvPr/>
        </p:nvSpPr>
        <p:spPr>
          <a:xfrm>
            <a:off x="11521442" y="27381"/>
            <a:ext cx="533045" cy="875030"/>
          </a:xfrm>
          <a:custGeom>
            <a:avLst/>
            <a:gdLst/>
            <a:ahLst/>
            <a:cxnLst/>
            <a:rect l="l" t="t" r="r" b="b"/>
            <a:pathLst>
              <a:path w="542925" h="875030">
                <a:moveTo>
                  <a:pt x="298576" y="0"/>
                </a:moveTo>
                <a:lnTo>
                  <a:pt x="0" y="0"/>
                </a:lnTo>
                <a:lnTo>
                  <a:pt x="243967" y="437387"/>
                </a:lnTo>
                <a:lnTo>
                  <a:pt x="0" y="874775"/>
                </a:lnTo>
                <a:lnTo>
                  <a:pt x="298576" y="874775"/>
                </a:lnTo>
                <a:lnTo>
                  <a:pt x="542544" y="437387"/>
                </a:lnTo>
                <a:lnTo>
                  <a:pt x="2985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D7C61A4F-7494-2A4D-809B-C3F5B11FA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9520" y="250527"/>
            <a:ext cx="7233201" cy="392028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d-ID" altLang="en-US" sz="3000" b="1" dirty="0">
                <a:solidFill>
                  <a:schemeClr val="bg1"/>
                </a:solidFill>
              </a:rPr>
              <a:t>K</a:t>
            </a:r>
            <a:r>
              <a:rPr lang="en-US" altLang="en-US" sz="3000" b="1" dirty="0">
                <a:solidFill>
                  <a:schemeClr val="bg1"/>
                </a:solidFill>
              </a:rPr>
              <a:t>ONDISI DI LAPANGAN</a:t>
            </a:r>
            <a:endParaRPr lang="en-AU" altLang="en-US" sz="3000" b="1" dirty="0">
              <a:solidFill>
                <a:schemeClr val="bg1"/>
              </a:solidFill>
            </a:endParaRP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214792DA-D9BC-284A-B78D-877111C7B00D}"/>
              </a:ext>
            </a:extLst>
          </p:cNvPr>
          <p:cNvGraphicFramePr/>
          <p:nvPr/>
        </p:nvGraphicFramePr>
        <p:xfrm>
          <a:off x="4960184" y="933663"/>
          <a:ext cx="2266248" cy="203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6ABB9A1-3863-085C-6AEB-8767A98748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389829"/>
              </p:ext>
            </p:extLst>
          </p:nvPr>
        </p:nvGraphicFramePr>
        <p:xfrm>
          <a:off x="686587" y="1480542"/>
          <a:ext cx="10599978" cy="3460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742">
                  <a:extLst>
                    <a:ext uri="{9D8B030D-6E8A-4147-A177-3AD203B41FA5}">
                      <a16:colId xmlns:a16="http://schemas.microsoft.com/office/drawing/2014/main" val="1966021197"/>
                    </a:ext>
                  </a:extLst>
                </a:gridCol>
                <a:gridCol w="9660236">
                  <a:extLst>
                    <a:ext uri="{9D8B030D-6E8A-4147-A177-3AD203B41FA5}">
                      <a16:colId xmlns:a16="http://schemas.microsoft.com/office/drawing/2014/main" val="836478791"/>
                    </a:ext>
                  </a:extLst>
                </a:gridCol>
              </a:tblGrid>
              <a:tr h="77580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PROSES PEKERJAAN SAAT INI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792875"/>
                  </a:ext>
                </a:extLst>
              </a:tr>
              <a:tr h="1342503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Pekerjaan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telah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selesai</a:t>
                      </a:r>
                      <a:r>
                        <a:rPr lang="en-US" sz="1800" dirty="0"/>
                        <a:t> % </a:t>
                      </a:r>
                      <a:r>
                        <a:rPr lang="en-US" sz="1800" dirty="0" err="1"/>
                        <a:t>dilapangan</a:t>
                      </a:r>
                      <a:r>
                        <a:rPr lang="en-US" sz="18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547253"/>
                  </a:ext>
                </a:extLst>
              </a:tr>
              <a:tr h="1342503"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231397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6E23F42C-E1DA-4485-8BA1-C240AAB21F7E}"/>
              </a:ext>
            </a:extLst>
          </p:cNvPr>
          <p:cNvGrpSpPr/>
          <p:nvPr/>
        </p:nvGrpSpPr>
        <p:grpSpPr>
          <a:xfrm>
            <a:off x="70252" y="56446"/>
            <a:ext cx="3492923" cy="938940"/>
            <a:chOff x="10459667" y="-4519"/>
            <a:chExt cx="4938936" cy="1937607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5C0A844-8AFA-4142-ADE0-538C144765CC}"/>
                </a:ext>
              </a:extLst>
            </p:cNvPr>
            <p:cNvSpPr/>
            <p:nvPr/>
          </p:nvSpPr>
          <p:spPr>
            <a:xfrm>
              <a:off x="10459667" y="1"/>
              <a:ext cx="4938936" cy="19330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7427F77-3FE4-49EE-810A-5D832D2D2429}"/>
                </a:ext>
              </a:extLst>
            </p:cNvPr>
            <p:cNvSpPr/>
            <p:nvPr/>
          </p:nvSpPr>
          <p:spPr>
            <a:xfrm>
              <a:off x="10459667" y="-4519"/>
              <a:ext cx="4938936" cy="167645"/>
            </a:xfrm>
            <a:prstGeom prst="rect">
              <a:avLst/>
            </a:prstGeom>
            <a:solidFill>
              <a:srgbClr val="FEC20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D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0346C0A3-360B-4CBD-981C-DDD5F81E3ABE}"/>
              </a:ext>
            </a:extLst>
          </p:cNvPr>
          <p:cNvSpPr txBox="1"/>
          <p:nvPr/>
        </p:nvSpPr>
        <p:spPr>
          <a:xfrm>
            <a:off x="716053" y="191461"/>
            <a:ext cx="2725635" cy="644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14000"/>
              </a:lnSpc>
            </a:pPr>
            <a:r>
              <a:rPr lang="en-US" sz="1100" b="1" dirty="0"/>
              <a:t>PEMERINTAH PROVINSI KEPULAUAN RI</a:t>
            </a:r>
            <a:r>
              <a:rPr lang="en-US" sz="1000" b="1" dirty="0"/>
              <a:t>AU</a:t>
            </a:r>
          </a:p>
          <a:p>
            <a:pPr algn="dist">
              <a:lnSpc>
                <a:spcPct val="114000"/>
              </a:lnSpc>
            </a:pPr>
            <a:r>
              <a:rPr lang="en-US" sz="700" b="1" dirty="0"/>
              <a:t>DINAS PEKERJAAN UMUM, PENATAAN RUANG DAN PERTANAHAN</a:t>
            </a:r>
          </a:p>
          <a:p>
            <a:pPr algn="dist">
              <a:lnSpc>
                <a:spcPct val="114000"/>
              </a:lnSpc>
            </a:pPr>
            <a:r>
              <a:rPr lang="en-US" sz="600" b="1" dirty="0"/>
              <a:t>Pusat Pemerintah Provinsi Kepulauan Riau “Istana Kota </a:t>
            </a:r>
            <a:r>
              <a:rPr lang="en-US" sz="600" b="1" dirty="0" err="1"/>
              <a:t>Piring</a:t>
            </a:r>
            <a:r>
              <a:rPr lang="en-US" sz="600" b="1" dirty="0"/>
              <a:t>”</a:t>
            </a:r>
          </a:p>
          <a:p>
            <a:pPr algn="dist">
              <a:lnSpc>
                <a:spcPct val="114000"/>
              </a:lnSpc>
            </a:pPr>
            <a:r>
              <a:rPr lang="en-US" sz="600" b="1" dirty="0"/>
              <a:t>Gedung Sultan Mahmud </a:t>
            </a:r>
            <a:r>
              <a:rPr lang="en-US" sz="600" b="1" dirty="0" err="1"/>
              <a:t>Riayat</a:t>
            </a:r>
            <a:r>
              <a:rPr lang="en-US" sz="600" b="1" dirty="0"/>
              <a:t> </a:t>
            </a:r>
            <a:r>
              <a:rPr lang="en-US" sz="600" b="1" dirty="0" err="1"/>
              <a:t>Syah</a:t>
            </a:r>
            <a:r>
              <a:rPr lang="en-US" sz="600" b="1" dirty="0"/>
              <a:t> C2 Lantai 1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27C2426-72F5-47D2-BC35-0892ABC2B7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07" y="214971"/>
            <a:ext cx="494254" cy="75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329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332B5EA1-16E5-4740-A0A4-BA13C81DE418}"/>
              </a:ext>
            </a:extLst>
          </p:cNvPr>
          <p:cNvSpPr/>
          <p:nvPr/>
        </p:nvSpPr>
        <p:spPr>
          <a:xfrm>
            <a:off x="0" y="-185873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1A1E58CF-CD9A-084E-BFCB-5F656D35E601}"/>
              </a:ext>
            </a:extLst>
          </p:cNvPr>
          <p:cNvSpPr/>
          <p:nvPr/>
        </p:nvSpPr>
        <p:spPr>
          <a:xfrm>
            <a:off x="1987297" y="6372045"/>
            <a:ext cx="10204703" cy="445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object 21">
            <a:extLst>
              <a:ext uri="{FF2B5EF4-FFF2-40B4-BE49-F238E27FC236}">
                <a16:creationId xmlns:a16="http://schemas.microsoft.com/office/drawing/2014/main" id="{D3025363-01D1-EC49-8AF3-0C643452CB33}"/>
              </a:ext>
            </a:extLst>
          </p:cNvPr>
          <p:cNvSpPr/>
          <p:nvPr/>
        </p:nvSpPr>
        <p:spPr>
          <a:xfrm>
            <a:off x="2078737" y="6467857"/>
            <a:ext cx="10113645" cy="390525"/>
          </a:xfrm>
          <a:custGeom>
            <a:avLst/>
            <a:gdLst/>
            <a:ahLst/>
            <a:cxnLst/>
            <a:rect l="l" t="t" r="r" b="b"/>
            <a:pathLst>
              <a:path w="10113645" h="390525">
                <a:moveTo>
                  <a:pt x="10113264" y="0"/>
                </a:moveTo>
                <a:lnTo>
                  <a:pt x="169290" y="0"/>
                </a:lnTo>
                <a:lnTo>
                  <a:pt x="0" y="390143"/>
                </a:lnTo>
                <a:lnTo>
                  <a:pt x="10113264" y="390143"/>
                </a:lnTo>
                <a:lnTo>
                  <a:pt x="10113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ject 22">
            <a:extLst>
              <a:ext uri="{FF2B5EF4-FFF2-40B4-BE49-F238E27FC236}">
                <a16:creationId xmlns:a16="http://schemas.microsoft.com/office/drawing/2014/main" id="{72269B57-7A84-8249-BE69-B7F0821721D3}"/>
              </a:ext>
            </a:extLst>
          </p:cNvPr>
          <p:cNvSpPr/>
          <p:nvPr/>
        </p:nvSpPr>
        <p:spPr>
          <a:xfrm>
            <a:off x="11457431" y="6565392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035"/>
                </a:lnTo>
              </a:path>
            </a:pathLst>
          </a:custGeom>
          <a:ln w="12192">
            <a:solidFill>
              <a:srgbClr val="2F1D6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object 23">
            <a:extLst>
              <a:ext uri="{FF2B5EF4-FFF2-40B4-BE49-F238E27FC236}">
                <a16:creationId xmlns:a16="http://schemas.microsoft.com/office/drawing/2014/main" id="{8FA21A25-DA2C-DB43-91E9-528BEF6B844A}"/>
              </a:ext>
            </a:extLst>
          </p:cNvPr>
          <p:cNvSpPr/>
          <p:nvPr/>
        </p:nvSpPr>
        <p:spPr>
          <a:xfrm>
            <a:off x="11939018" y="6467857"/>
            <a:ext cx="253365" cy="390525"/>
          </a:xfrm>
          <a:custGeom>
            <a:avLst/>
            <a:gdLst/>
            <a:ahLst/>
            <a:cxnLst/>
            <a:rect l="l" t="t" r="r" b="b"/>
            <a:pathLst>
              <a:path w="253365" h="390525">
                <a:moveTo>
                  <a:pt x="0" y="390144"/>
                </a:moveTo>
                <a:lnTo>
                  <a:pt x="252983" y="390144"/>
                </a:lnTo>
                <a:lnTo>
                  <a:pt x="252983" y="0"/>
                </a:lnTo>
                <a:lnTo>
                  <a:pt x="0" y="0"/>
                </a:lnTo>
                <a:lnTo>
                  <a:pt x="0" y="390144"/>
                </a:lnTo>
                <a:close/>
              </a:path>
            </a:pathLst>
          </a:custGeom>
          <a:solidFill>
            <a:srgbClr val="FFC41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object 165">
            <a:extLst>
              <a:ext uri="{FF2B5EF4-FFF2-40B4-BE49-F238E27FC236}">
                <a16:creationId xmlns:a16="http://schemas.microsoft.com/office/drawing/2014/main" id="{DABE2394-89D3-AB4B-A985-85F97753FA28}"/>
              </a:ext>
            </a:extLst>
          </p:cNvPr>
          <p:cNvSpPr txBox="1"/>
          <p:nvPr/>
        </p:nvSpPr>
        <p:spPr>
          <a:xfrm>
            <a:off x="11558778" y="6509901"/>
            <a:ext cx="380240" cy="291103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/>
          <a:p>
            <a:pPr marL="25395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800" b="1" i="0" u="none" strike="noStrike" kern="1200" cap="none" spc="0" normalizeH="0" baseline="0" noProof="0" dirty="0">
                <a:ln>
                  <a:noFill/>
                </a:ln>
                <a:solidFill>
                  <a:srgbClr val="172E41"/>
                </a:solidFill>
                <a:effectLst/>
                <a:uLnTx/>
                <a:uFillTx/>
                <a:latin typeface="Century Gothic"/>
                <a:ea typeface="+mn-ea"/>
                <a:cs typeface="Century Gothic"/>
              </a:rPr>
              <a:pPr marL="2539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Century Gothic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753DDC1E-3224-084F-B9F9-CFA893D1C96B}"/>
              </a:ext>
            </a:extLst>
          </p:cNvPr>
          <p:cNvSpPr/>
          <p:nvPr/>
        </p:nvSpPr>
        <p:spPr>
          <a:xfrm>
            <a:off x="7193280" y="185877"/>
            <a:ext cx="4982567" cy="546100"/>
          </a:xfrm>
          <a:custGeom>
            <a:avLst/>
            <a:gdLst/>
            <a:ahLst/>
            <a:cxnLst/>
            <a:rect l="l" t="t" r="r" b="b"/>
            <a:pathLst>
              <a:path w="5074920" h="546100">
                <a:moveTo>
                  <a:pt x="4919090" y="0"/>
                </a:moveTo>
                <a:lnTo>
                  <a:pt x="0" y="0"/>
                </a:lnTo>
                <a:lnTo>
                  <a:pt x="0" y="545591"/>
                </a:lnTo>
                <a:lnTo>
                  <a:pt x="4919090" y="545591"/>
                </a:lnTo>
                <a:lnTo>
                  <a:pt x="5074920" y="272796"/>
                </a:lnTo>
                <a:lnTo>
                  <a:pt x="4919090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299DFC1C-4376-DD46-9669-397DDCC6AE72}"/>
              </a:ext>
            </a:extLst>
          </p:cNvPr>
          <p:cNvSpPr/>
          <p:nvPr/>
        </p:nvSpPr>
        <p:spPr>
          <a:xfrm>
            <a:off x="3584448" y="0"/>
            <a:ext cx="8455152" cy="9828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CAA83E34-C1FB-444A-AC18-26F856E92C66}"/>
              </a:ext>
            </a:extLst>
          </p:cNvPr>
          <p:cNvSpPr/>
          <p:nvPr/>
        </p:nvSpPr>
        <p:spPr>
          <a:xfrm>
            <a:off x="11478897" y="27254"/>
            <a:ext cx="161472" cy="160020"/>
          </a:xfrm>
          <a:custGeom>
            <a:avLst/>
            <a:gdLst/>
            <a:ahLst/>
            <a:cxnLst/>
            <a:rect l="l" t="t" r="r" b="b"/>
            <a:pathLst>
              <a:path w="164465" h="160020">
                <a:moveTo>
                  <a:pt x="38989" y="0"/>
                </a:moveTo>
                <a:lnTo>
                  <a:pt x="0" y="82295"/>
                </a:lnTo>
                <a:lnTo>
                  <a:pt x="164084" y="160019"/>
                </a:lnTo>
                <a:lnTo>
                  <a:pt x="3898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99179021-334E-C94C-916A-1DBC03FD4BEC}"/>
              </a:ext>
            </a:extLst>
          </p:cNvPr>
          <p:cNvSpPr/>
          <p:nvPr/>
        </p:nvSpPr>
        <p:spPr>
          <a:xfrm>
            <a:off x="11480291" y="747344"/>
            <a:ext cx="152120" cy="158750"/>
          </a:xfrm>
          <a:custGeom>
            <a:avLst/>
            <a:gdLst/>
            <a:ahLst/>
            <a:cxnLst/>
            <a:rect l="l" t="t" r="r" b="b"/>
            <a:pathLst>
              <a:path w="154940" h="158750">
                <a:moveTo>
                  <a:pt x="154559" y="0"/>
                </a:moveTo>
                <a:lnTo>
                  <a:pt x="0" y="69976"/>
                </a:lnTo>
                <a:lnTo>
                  <a:pt x="40132" y="158750"/>
                </a:lnTo>
                <a:lnTo>
                  <a:pt x="154559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ject 9">
            <a:extLst>
              <a:ext uri="{FF2B5EF4-FFF2-40B4-BE49-F238E27FC236}">
                <a16:creationId xmlns:a16="http://schemas.microsoft.com/office/drawing/2014/main" id="{CF004E59-1549-3E47-AF55-373D11CE1DA3}"/>
              </a:ext>
            </a:extLst>
          </p:cNvPr>
          <p:cNvSpPr/>
          <p:nvPr/>
        </p:nvSpPr>
        <p:spPr>
          <a:xfrm>
            <a:off x="3611882" y="88506"/>
            <a:ext cx="8352284" cy="722630"/>
          </a:xfrm>
          <a:custGeom>
            <a:avLst/>
            <a:gdLst/>
            <a:ahLst/>
            <a:cxnLst/>
            <a:rect l="l" t="t" r="r" b="b"/>
            <a:pathLst>
              <a:path w="8507095" h="722630">
                <a:moveTo>
                  <a:pt x="8300593" y="0"/>
                </a:moveTo>
                <a:lnTo>
                  <a:pt x="0" y="0"/>
                </a:lnTo>
                <a:lnTo>
                  <a:pt x="0" y="722375"/>
                </a:lnTo>
                <a:lnTo>
                  <a:pt x="8300593" y="722375"/>
                </a:lnTo>
                <a:lnTo>
                  <a:pt x="8506968" y="361187"/>
                </a:lnTo>
                <a:lnTo>
                  <a:pt x="8300593" y="0"/>
                </a:lnTo>
                <a:close/>
              </a:path>
            </a:pathLst>
          </a:custGeom>
          <a:solidFill>
            <a:srgbClr val="2F1D6D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ject 10">
            <a:extLst>
              <a:ext uri="{FF2B5EF4-FFF2-40B4-BE49-F238E27FC236}">
                <a16:creationId xmlns:a16="http://schemas.microsoft.com/office/drawing/2014/main" id="{2D7EA3D0-60D3-334E-B31D-4C7473C27001}"/>
              </a:ext>
            </a:extLst>
          </p:cNvPr>
          <p:cNvSpPr/>
          <p:nvPr/>
        </p:nvSpPr>
        <p:spPr>
          <a:xfrm>
            <a:off x="11521442" y="27381"/>
            <a:ext cx="533045" cy="875030"/>
          </a:xfrm>
          <a:custGeom>
            <a:avLst/>
            <a:gdLst/>
            <a:ahLst/>
            <a:cxnLst/>
            <a:rect l="l" t="t" r="r" b="b"/>
            <a:pathLst>
              <a:path w="542925" h="875030">
                <a:moveTo>
                  <a:pt x="298576" y="0"/>
                </a:moveTo>
                <a:lnTo>
                  <a:pt x="0" y="0"/>
                </a:lnTo>
                <a:lnTo>
                  <a:pt x="243967" y="437387"/>
                </a:lnTo>
                <a:lnTo>
                  <a:pt x="0" y="874775"/>
                </a:lnTo>
                <a:lnTo>
                  <a:pt x="298576" y="874775"/>
                </a:lnTo>
                <a:lnTo>
                  <a:pt x="542544" y="437387"/>
                </a:lnTo>
                <a:lnTo>
                  <a:pt x="29857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6">
            <a:extLst>
              <a:ext uri="{FF2B5EF4-FFF2-40B4-BE49-F238E27FC236}">
                <a16:creationId xmlns:a16="http://schemas.microsoft.com/office/drawing/2014/main" id="{D7C61A4F-7494-2A4D-809B-C3F5B11FA4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9520" y="250527"/>
            <a:ext cx="7233201" cy="392028"/>
          </a:xfrm>
          <a:prstGeom prst="rect">
            <a:avLst/>
          </a:prstGeom>
        </p:spPr>
        <p:txBody>
          <a:bodyPr vert="horz" wrap="square" lIns="0" tIns="13333" rIns="0" bIns="0" rtlCol="0">
            <a:spAutoFit/>
          </a:bodyPr>
          <a:lstStyle/>
          <a:p>
            <a:pPr marL="0" marR="0" lvl="0" indent="0" algn="l" defTabSz="6858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3000" b="1" dirty="0">
                <a:solidFill>
                  <a:schemeClr val="bg1"/>
                </a:solidFill>
              </a:rPr>
              <a:t>DOKUMENTASI (FOTO)</a:t>
            </a:r>
            <a:endParaRPr lang="en-AU" altLang="en-US" sz="3000" b="1" dirty="0">
              <a:solidFill>
                <a:schemeClr val="bg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02E50BA-B03F-7642-ECE9-0EE221824FF1}"/>
              </a:ext>
            </a:extLst>
          </p:cNvPr>
          <p:cNvGrpSpPr/>
          <p:nvPr/>
        </p:nvGrpSpPr>
        <p:grpSpPr>
          <a:xfrm>
            <a:off x="70252" y="56446"/>
            <a:ext cx="3492923" cy="938938"/>
            <a:chOff x="25719" y="1200235"/>
            <a:chExt cx="3492923" cy="933662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43D061EE-62CC-5110-74D7-A3DF8B98A475}"/>
                </a:ext>
              </a:extLst>
            </p:cNvPr>
            <p:cNvGrpSpPr/>
            <p:nvPr/>
          </p:nvGrpSpPr>
          <p:grpSpPr>
            <a:xfrm>
              <a:off x="25719" y="1200235"/>
              <a:ext cx="3492923" cy="933662"/>
              <a:chOff x="76200" y="1"/>
              <a:chExt cx="3492923" cy="933662"/>
            </a:xfrm>
          </p:grpSpPr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B3733250-A43B-BD89-94CF-FFA141001273}"/>
                  </a:ext>
                </a:extLst>
              </p:cNvPr>
              <p:cNvGrpSpPr/>
              <p:nvPr/>
            </p:nvGrpSpPr>
            <p:grpSpPr>
              <a:xfrm>
                <a:off x="76200" y="1"/>
                <a:ext cx="3492923" cy="933662"/>
                <a:chOff x="10459667" y="-4519"/>
                <a:chExt cx="4938936" cy="1937607"/>
              </a:xfrm>
            </p:grpSpPr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80CC881E-DF84-C2CA-3022-ED480E092549}"/>
                    </a:ext>
                  </a:extLst>
                </p:cNvPr>
                <p:cNvSpPr/>
                <p:nvPr/>
              </p:nvSpPr>
              <p:spPr>
                <a:xfrm>
                  <a:off x="10459667" y="1"/>
                  <a:ext cx="4938936" cy="193308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400D0718-15A8-BB8D-720F-348F03B7A474}"/>
                    </a:ext>
                  </a:extLst>
                </p:cNvPr>
                <p:cNvSpPr/>
                <p:nvPr/>
              </p:nvSpPr>
              <p:spPr>
                <a:xfrm>
                  <a:off x="10459667" y="-4519"/>
                  <a:ext cx="4938936" cy="167645"/>
                </a:xfrm>
                <a:prstGeom prst="rect">
                  <a:avLst/>
                </a:prstGeom>
                <a:solidFill>
                  <a:srgbClr val="FEC20C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D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135319E-7E23-9874-58EC-C7B82F858C98}"/>
                  </a:ext>
                </a:extLst>
              </p:cNvPr>
              <p:cNvSpPr txBox="1"/>
              <p:nvPr/>
            </p:nvSpPr>
            <p:spPr>
              <a:xfrm>
                <a:off x="739131" y="128265"/>
                <a:ext cx="2797938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14000"/>
                  </a:lnSpc>
                </a:pPr>
                <a:r>
                  <a:rPr lang="en-US" sz="1100" b="1" dirty="0"/>
                  <a:t>PEMERINTAH PROVINSI KEPULAUAN RI</a:t>
                </a:r>
                <a:r>
                  <a:rPr lang="en-US" sz="1000" b="1" dirty="0"/>
                  <a:t>AU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700" b="1" dirty="0"/>
                  <a:t>DINAS PEKERJAAN UMUM, PENATAAN RUANG DAN PERTANAHAN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Pusat Pemerintah Provinsi Kepulauan Riau “Istana Kota </a:t>
                </a:r>
                <a:r>
                  <a:rPr lang="en-US" sz="600" b="1" dirty="0" err="1"/>
                  <a:t>Piring</a:t>
                </a:r>
                <a:r>
                  <a:rPr lang="en-US" sz="600" b="1" dirty="0"/>
                  <a:t>”</a:t>
                </a:r>
              </a:p>
              <a:p>
                <a:pPr algn="dist">
                  <a:lnSpc>
                    <a:spcPct val="114000"/>
                  </a:lnSpc>
                </a:pPr>
                <a:r>
                  <a:rPr lang="en-US" sz="600" b="1" dirty="0"/>
                  <a:t>Gedung Sultan Mahmud </a:t>
                </a:r>
                <a:r>
                  <a:rPr lang="en-US" sz="600" b="1" dirty="0" err="1"/>
                  <a:t>Riayat</a:t>
                </a:r>
                <a:r>
                  <a:rPr lang="en-US" sz="600" b="1" dirty="0"/>
                  <a:t> </a:t>
                </a:r>
                <a:r>
                  <a:rPr lang="en-US" sz="600" b="1" dirty="0" err="1"/>
                  <a:t>Syah</a:t>
                </a:r>
                <a:r>
                  <a:rPr lang="en-US" sz="600" b="1" dirty="0"/>
                  <a:t> C2 Lantai 1</a:t>
                </a:r>
              </a:p>
            </p:txBody>
          </p:sp>
        </p:grp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5DD4257-9402-A2B8-F58A-E5F9AF157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89" y="1350834"/>
              <a:ext cx="507365" cy="713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" name="object 166">
            <a:extLst>
              <a:ext uri="{FF2B5EF4-FFF2-40B4-BE49-F238E27FC236}">
                <a16:creationId xmlns:a16="http://schemas.microsoft.com/office/drawing/2014/main" id="{4C4BEC09-ED20-486C-B1BC-FC54F3D52340}"/>
              </a:ext>
            </a:extLst>
          </p:cNvPr>
          <p:cNvSpPr txBox="1">
            <a:spLocks/>
          </p:cNvSpPr>
          <p:nvPr/>
        </p:nvSpPr>
        <p:spPr>
          <a:xfrm>
            <a:off x="5580200" y="6571988"/>
            <a:ext cx="5842506" cy="183382"/>
          </a:xfrm>
          <a:prstGeom prst="rect">
            <a:avLst/>
          </a:prstGeom>
        </p:spPr>
        <p:txBody>
          <a:bodyPr vert="horz" wrap="square" lIns="0" tIns="13968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698" algn="r">
              <a:spcBef>
                <a:spcPts val="110"/>
              </a:spcBef>
              <a:defRPr/>
            </a:pPr>
            <a:r>
              <a:rPr lang="fi-FI" sz="1100" i="1" spc="-5" dirty="0">
                <a:solidFill>
                  <a:srgbClr val="2F1D6D"/>
                </a:solidFill>
                <a:latin typeface="Century Gothic"/>
              </a:rPr>
              <a:t>Jalan Coastal Area</a:t>
            </a:r>
            <a:endParaRPr lang="en-US" sz="1100" i="1" spc="-5" dirty="0">
              <a:solidFill>
                <a:srgbClr val="2F1D6D"/>
              </a:solidFill>
              <a:latin typeface="Century Gothic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BCD5CF8-9BD8-40DB-9F3E-864A690347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24753" y="1298341"/>
            <a:ext cx="2873009" cy="215475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1E9645C-62E8-4E88-9A9B-203A26FE75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118666" y="1248494"/>
            <a:ext cx="2873009" cy="215475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FA6E061F-D537-4AA1-BDA6-9D43725366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264013" y="1293926"/>
            <a:ext cx="2938132" cy="220359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E81865D-063E-4DF7-9E2D-339D5FA3D8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34282" y="3684286"/>
            <a:ext cx="3374494" cy="253087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5329F90-B31B-480D-A220-86AF2B9CD0E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2730469" y="3684286"/>
            <a:ext cx="3374494" cy="2530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0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249E2275-3A2F-8F16-DBA3-173F70BA355C}"/>
              </a:ext>
            </a:extLst>
          </p:cNvPr>
          <p:cNvSpPr/>
          <p:nvPr/>
        </p:nvSpPr>
        <p:spPr>
          <a:xfrm>
            <a:off x="70252" y="73710"/>
            <a:ext cx="12192000" cy="67842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921000" y="16192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id-ID" alt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id-ID" alt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3A3CF-2FE9-F0F0-DE8D-8466AAEB1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90" y="413240"/>
            <a:ext cx="5180471" cy="43281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F7D9CA-348E-37FF-372C-14B542C186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261" y="413239"/>
            <a:ext cx="5952707" cy="4328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906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7316</TotalTime>
  <Words>486</Words>
  <Application>Microsoft Office PowerPoint</Application>
  <PresentationFormat>Widescreen</PresentationFormat>
  <Paragraphs>83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Britannic Bold</vt:lpstr>
      <vt:lpstr>Calibri</vt:lpstr>
      <vt:lpstr>Calibri Light</vt:lpstr>
      <vt:lpstr>Cambria</vt:lpstr>
      <vt:lpstr>Century Gothic</vt:lpstr>
      <vt:lpstr>Symbol</vt:lpstr>
      <vt:lpstr>Times New Roman</vt:lpstr>
      <vt:lpstr>Office Theme</vt:lpstr>
      <vt:lpstr>PowerPoint Presentation</vt:lpstr>
      <vt:lpstr>DESKRIPSI UMUM PEKERJAAN PENINGKATAN JALAN COASTAL AREA LANJUTAN, KAB. KARIMUN</vt:lpstr>
      <vt:lpstr>PROGRES PEKERJAAN PENINGKATAN JALAN COASTAL AREA LANJUTAN, KAB. KARIMUN</vt:lpstr>
      <vt:lpstr>KURVA S PEKERJAAN PENINGKATAN JALAN COASTAL AREA LANJUTAN, KAB. KARIMUN</vt:lpstr>
      <vt:lpstr>KONDISI DI LAPANGAN</vt:lpstr>
      <vt:lpstr>DOKUMENTASI (FOTO)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Zaka Zeka</cp:lastModifiedBy>
  <cp:revision>199</cp:revision>
  <cp:lastPrinted>2022-08-20T12:22:15Z</cp:lastPrinted>
  <dcterms:created xsi:type="dcterms:W3CDTF">2021-11-02T07:22:53Z</dcterms:created>
  <dcterms:modified xsi:type="dcterms:W3CDTF">2025-10-05T06:44:25Z</dcterms:modified>
</cp:coreProperties>
</file>